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256" r:id="rId5"/>
    <p:sldId id="300" r:id="rId6"/>
    <p:sldId id="352" r:id="rId7"/>
    <p:sldId id="334" r:id="rId8"/>
    <p:sldId id="335" r:id="rId9"/>
    <p:sldId id="355" r:id="rId10"/>
    <p:sldId id="336" r:id="rId11"/>
    <p:sldId id="337" r:id="rId12"/>
    <p:sldId id="338" r:id="rId13"/>
    <p:sldId id="339" r:id="rId14"/>
    <p:sldId id="340" r:id="rId15"/>
    <p:sldId id="341" r:id="rId16"/>
    <p:sldId id="342" r:id="rId17"/>
    <p:sldId id="343" r:id="rId18"/>
    <p:sldId id="344" r:id="rId19"/>
    <p:sldId id="345" r:id="rId20"/>
    <p:sldId id="346" r:id="rId21"/>
    <p:sldId id="347" r:id="rId22"/>
    <p:sldId id="356" r:id="rId23"/>
    <p:sldId id="358" r:id="rId24"/>
    <p:sldId id="353" r:id="rId25"/>
    <p:sldId id="349" r:id="rId26"/>
    <p:sldId id="357" r:id="rId27"/>
    <p:sldId id="350" r:id="rId28"/>
    <p:sldId id="354" r:id="rId29"/>
    <p:sldId id="359" r:id="rId30"/>
    <p:sldId id="258" r:id="rId31"/>
    <p:sldId id="279"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showGuides="1">
      <p:cViewPr varScale="1">
        <p:scale>
          <a:sx n="63" d="100"/>
          <a:sy n="63" d="100"/>
        </p:scale>
        <p:origin x="696" y="64"/>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1" cy="466434"/>
          </a:xfrm>
          <a:prstGeom prst="rect">
            <a:avLst/>
          </a:prstGeom>
        </p:spPr>
        <p:txBody>
          <a:bodyPr vert="horz" lIns="93163" tIns="46581" rIns="93163" bIns="46581" rtlCol="0"/>
          <a:lstStyle>
            <a:lvl1pPr algn="l">
              <a:defRPr sz="1200"/>
            </a:lvl1pPr>
          </a:lstStyle>
          <a:p>
            <a:endParaRPr/>
          </a:p>
        </p:txBody>
      </p:sp>
      <p:sp>
        <p:nvSpPr>
          <p:cNvPr id="3" name="Date Placeholder 2"/>
          <p:cNvSpPr>
            <a:spLocks noGrp="1"/>
          </p:cNvSpPr>
          <p:nvPr>
            <p:ph type="dt" sz="quarter" idx="1"/>
          </p:nvPr>
        </p:nvSpPr>
        <p:spPr>
          <a:xfrm>
            <a:off x="3970938" y="0"/>
            <a:ext cx="3037841" cy="466434"/>
          </a:xfrm>
          <a:prstGeom prst="rect">
            <a:avLst/>
          </a:prstGeom>
        </p:spPr>
        <p:txBody>
          <a:bodyPr vert="horz" lIns="93163" tIns="46581" rIns="93163" bIns="46581" rtlCol="0"/>
          <a:lstStyle>
            <a:lvl1pPr algn="r">
              <a:defRPr sz="1200"/>
            </a:lvl1pPr>
          </a:lstStyle>
          <a:p>
            <a:fld id="{23CEAAF3-9831-450B-8D59-2C09DB96C8FC}" type="datetimeFigureOut">
              <a:rPr lang="en-US"/>
              <a:t>4/10/2024</a:t>
            </a:fld>
            <a:endParaRPr/>
          </a:p>
        </p:txBody>
      </p:sp>
      <p:sp>
        <p:nvSpPr>
          <p:cNvPr id="4" name="Footer Placeholder 3"/>
          <p:cNvSpPr>
            <a:spLocks noGrp="1"/>
          </p:cNvSpPr>
          <p:nvPr>
            <p:ph type="ftr" sz="quarter" idx="2"/>
          </p:nvPr>
        </p:nvSpPr>
        <p:spPr>
          <a:xfrm>
            <a:off x="0" y="8829968"/>
            <a:ext cx="3037841" cy="466433"/>
          </a:xfrm>
          <a:prstGeom prst="rect">
            <a:avLst/>
          </a:prstGeom>
        </p:spPr>
        <p:txBody>
          <a:bodyPr vert="horz" lIns="93163" tIns="46581" rIns="93163" bIns="46581" rtlCol="0" anchor="b"/>
          <a:lstStyle>
            <a:lvl1pPr algn="l">
              <a:defRPr sz="1200"/>
            </a:lvl1pPr>
          </a:lstStyle>
          <a:p>
            <a:endParaRPr/>
          </a:p>
        </p:txBody>
      </p:sp>
      <p:sp>
        <p:nvSpPr>
          <p:cNvPr id="5" name="Slide Number Placeholder 4"/>
          <p:cNvSpPr>
            <a:spLocks noGrp="1"/>
          </p:cNvSpPr>
          <p:nvPr>
            <p:ph type="sldNum" sz="quarter" idx="3"/>
          </p:nvPr>
        </p:nvSpPr>
        <p:spPr>
          <a:xfrm>
            <a:off x="3970938" y="8829968"/>
            <a:ext cx="3037841" cy="466433"/>
          </a:xfrm>
          <a:prstGeom prst="rect">
            <a:avLst/>
          </a:prstGeom>
        </p:spPr>
        <p:txBody>
          <a:bodyPr vert="horz" lIns="93163" tIns="46581" rIns="93163" bIns="46581"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1" cy="466434"/>
          </a:xfrm>
          <a:prstGeom prst="rect">
            <a:avLst/>
          </a:prstGeom>
        </p:spPr>
        <p:txBody>
          <a:bodyPr vert="horz" lIns="93163" tIns="46581" rIns="93163" bIns="46581" rtlCol="0"/>
          <a:lstStyle>
            <a:lvl1pPr algn="l">
              <a:defRPr sz="1200"/>
            </a:lvl1pPr>
          </a:lstStyle>
          <a:p>
            <a:endParaRPr/>
          </a:p>
        </p:txBody>
      </p:sp>
      <p:sp>
        <p:nvSpPr>
          <p:cNvPr id="3" name="Date Placeholder 2"/>
          <p:cNvSpPr>
            <a:spLocks noGrp="1"/>
          </p:cNvSpPr>
          <p:nvPr>
            <p:ph type="dt" idx="1"/>
          </p:nvPr>
        </p:nvSpPr>
        <p:spPr>
          <a:xfrm>
            <a:off x="3970938" y="0"/>
            <a:ext cx="3037841" cy="466434"/>
          </a:xfrm>
          <a:prstGeom prst="rect">
            <a:avLst/>
          </a:prstGeom>
        </p:spPr>
        <p:txBody>
          <a:bodyPr vert="horz" lIns="93163" tIns="46581" rIns="93163" bIns="46581" rtlCol="0"/>
          <a:lstStyle>
            <a:lvl1pPr algn="r">
              <a:defRPr sz="1200"/>
            </a:lvl1pPr>
          </a:lstStyle>
          <a:p>
            <a:fld id="{2D50CD79-FC16-4410-AB61-17F26E6D3BC8}" type="datetimeFigureOut">
              <a:rPr lang="en-US"/>
              <a:t>4/10/2024</a:t>
            </a:fld>
            <a:endParaRP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3" tIns="46581" rIns="93163" bIns="46581" rtlCol="0" anchor="ctr"/>
          <a:lstStyle/>
          <a:p>
            <a:endParaRPr/>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3163" tIns="46581" rIns="93163" bIns="46581"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8"/>
            <a:ext cx="3037841" cy="466433"/>
          </a:xfrm>
          <a:prstGeom prst="rect">
            <a:avLst/>
          </a:prstGeom>
        </p:spPr>
        <p:txBody>
          <a:bodyPr vert="horz" lIns="93163" tIns="46581" rIns="93163" bIns="46581" rtlCol="0" anchor="b"/>
          <a:lstStyle>
            <a:lvl1pPr algn="l">
              <a:defRPr sz="1200"/>
            </a:lvl1pPr>
          </a:lstStyle>
          <a:p>
            <a:endParaRPr/>
          </a:p>
        </p:txBody>
      </p:sp>
      <p:sp>
        <p:nvSpPr>
          <p:cNvPr id="7" name="Slide Number Placeholder 6"/>
          <p:cNvSpPr>
            <a:spLocks noGrp="1"/>
          </p:cNvSpPr>
          <p:nvPr>
            <p:ph type="sldNum" sz="quarter" idx="5"/>
          </p:nvPr>
        </p:nvSpPr>
        <p:spPr>
          <a:xfrm>
            <a:off x="3970938" y="8829968"/>
            <a:ext cx="3037841" cy="466433"/>
          </a:xfrm>
          <a:prstGeom prst="rect">
            <a:avLst/>
          </a:prstGeom>
        </p:spPr>
        <p:txBody>
          <a:bodyPr vert="horz" lIns="93163" tIns="46581" rIns="93163" bIns="46581"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10</a:t>
            </a:fld>
            <a:endParaRPr lang="en-US"/>
          </a:p>
        </p:txBody>
      </p:sp>
    </p:spTree>
    <p:extLst>
      <p:ext uri="{BB962C8B-B14F-4D97-AF65-F5344CB8AC3E}">
        <p14:creationId xmlns:p14="http://schemas.microsoft.com/office/powerpoint/2010/main" val="2356701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11</a:t>
            </a:fld>
            <a:endParaRPr lang="en-US"/>
          </a:p>
        </p:txBody>
      </p:sp>
    </p:spTree>
    <p:extLst>
      <p:ext uri="{BB962C8B-B14F-4D97-AF65-F5344CB8AC3E}">
        <p14:creationId xmlns:p14="http://schemas.microsoft.com/office/powerpoint/2010/main" val="85858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12</a:t>
            </a:fld>
            <a:endParaRPr lang="en-US"/>
          </a:p>
        </p:txBody>
      </p:sp>
    </p:spTree>
    <p:extLst>
      <p:ext uri="{BB962C8B-B14F-4D97-AF65-F5344CB8AC3E}">
        <p14:creationId xmlns:p14="http://schemas.microsoft.com/office/powerpoint/2010/main" val="730243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13</a:t>
            </a:fld>
            <a:endParaRPr lang="en-US"/>
          </a:p>
        </p:txBody>
      </p:sp>
    </p:spTree>
    <p:extLst>
      <p:ext uri="{BB962C8B-B14F-4D97-AF65-F5344CB8AC3E}">
        <p14:creationId xmlns:p14="http://schemas.microsoft.com/office/powerpoint/2010/main" val="1713157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14</a:t>
            </a:fld>
            <a:endParaRPr lang="en-US"/>
          </a:p>
        </p:txBody>
      </p:sp>
    </p:spTree>
    <p:extLst>
      <p:ext uri="{BB962C8B-B14F-4D97-AF65-F5344CB8AC3E}">
        <p14:creationId xmlns:p14="http://schemas.microsoft.com/office/powerpoint/2010/main" val="3125953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15</a:t>
            </a:fld>
            <a:endParaRPr lang="en-US"/>
          </a:p>
        </p:txBody>
      </p:sp>
    </p:spTree>
    <p:extLst>
      <p:ext uri="{BB962C8B-B14F-4D97-AF65-F5344CB8AC3E}">
        <p14:creationId xmlns:p14="http://schemas.microsoft.com/office/powerpoint/2010/main" val="3048821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16</a:t>
            </a:fld>
            <a:endParaRPr lang="en-US"/>
          </a:p>
        </p:txBody>
      </p:sp>
    </p:spTree>
    <p:extLst>
      <p:ext uri="{BB962C8B-B14F-4D97-AF65-F5344CB8AC3E}">
        <p14:creationId xmlns:p14="http://schemas.microsoft.com/office/powerpoint/2010/main" val="514748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17</a:t>
            </a:fld>
            <a:endParaRPr lang="en-US"/>
          </a:p>
        </p:txBody>
      </p:sp>
    </p:spTree>
    <p:extLst>
      <p:ext uri="{BB962C8B-B14F-4D97-AF65-F5344CB8AC3E}">
        <p14:creationId xmlns:p14="http://schemas.microsoft.com/office/powerpoint/2010/main" val="2641982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18</a:t>
            </a:fld>
            <a:endParaRPr lang="en-US"/>
          </a:p>
        </p:txBody>
      </p:sp>
    </p:spTree>
    <p:extLst>
      <p:ext uri="{BB962C8B-B14F-4D97-AF65-F5344CB8AC3E}">
        <p14:creationId xmlns:p14="http://schemas.microsoft.com/office/powerpoint/2010/main" val="52293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19</a:t>
            </a:fld>
            <a:endParaRPr lang="en-US"/>
          </a:p>
        </p:txBody>
      </p:sp>
    </p:spTree>
    <p:extLst>
      <p:ext uri="{BB962C8B-B14F-4D97-AF65-F5344CB8AC3E}">
        <p14:creationId xmlns:p14="http://schemas.microsoft.com/office/powerpoint/2010/main" val="295671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2</a:t>
            </a:fld>
            <a:endParaRPr lang="en-US"/>
          </a:p>
        </p:txBody>
      </p:sp>
    </p:spTree>
    <p:extLst>
      <p:ext uri="{BB962C8B-B14F-4D97-AF65-F5344CB8AC3E}">
        <p14:creationId xmlns:p14="http://schemas.microsoft.com/office/powerpoint/2010/main" val="2726544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20</a:t>
            </a:fld>
            <a:endParaRPr lang="en-US"/>
          </a:p>
        </p:txBody>
      </p:sp>
    </p:spTree>
    <p:extLst>
      <p:ext uri="{BB962C8B-B14F-4D97-AF65-F5344CB8AC3E}">
        <p14:creationId xmlns:p14="http://schemas.microsoft.com/office/powerpoint/2010/main" val="3496038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21</a:t>
            </a:fld>
            <a:endParaRPr lang="en-US"/>
          </a:p>
        </p:txBody>
      </p:sp>
    </p:spTree>
    <p:extLst>
      <p:ext uri="{BB962C8B-B14F-4D97-AF65-F5344CB8AC3E}">
        <p14:creationId xmlns:p14="http://schemas.microsoft.com/office/powerpoint/2010/main" val="2700964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22</a:t>
            </a:fld>
            <a:endParaRPr lang="en-US"/>
          </a:p>
        </p:txBody>
      </p:sp>
    </p:spTree>
    <p:extLst>
      <p:ext uri="{BB962C8B-B14F-4D97-AF65-F5344CB8AC3E}">
        <p14:creationId xmlns:p14="http://schemas.microsoft.com/office/powerpoint/2010/main" val="1346827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23</a:t>
            </a:fld>
            <a:endParaRPr lang="en-US"/>
          </a:p>
        </p:txBody>
      </p:sp>
    </p:spTree>
    <p:extLst>
      <p:ext uri="{BB962C8B-B14F-4D97-AF65-F5344CB8AC3E}">
        <p14:creationId xmlns:p14="http://schemas.microsoft.com/office/powerpoint/2010/main" val="23625329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24</a:t>
            </a:fld>
            <a:endParaRPr lang="en-US"/>
          </a:p>
        </p:txBody>
      </p:sp>
    </p:spTree>
    <p:extLst>
      <p:ext uri="{BB962C8B-B14F-4D97-AF65-F5344CB8AC3E}">
        <p14:creationId xmlns:p14="http://schemas.microsoft.com/office/powerpoint/2010/main" val="2077979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25</a:t>
            </a:fld>
            <a:endParaRPr lang="en-US"/>
          </a:p>
        </p:txBody>
      </p:sp>
    </p:spTree>
    <p:extLst>
      <p:ext uri="{BB962C8B-B14F-4D97-AF65-F5344CB8AC3E}">
        <p14:creationId xmlns:p14="http://schemas.microsoft.com/office/powerpoint/2010/main" val="21290171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26</a:t>
            </a:fld>
            <a:endParaRPr lang="en-US"/>
          </a:p>
        </p:txBody>
      </p:sp>
    </p:spTree>
    <p:extLst>
      <p:ext uri="{BB962C8B-B14F-4D97-AF65-F5344CB8AC3E}">
        <p14:creationId xmlns:p14="http://schemas.microsoft.com/office/powerpoint/2010/main" val="40279371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27</a:t>
            </a:fld>
            <a:endParaRPr lang="en-US"/>
          </a:p>
        </p:txBody>
      </p:sp>
    </p:spTree>
    <p:extLst>
      <p:ext uri="{BB962C8B-B14F-4D97-AF65-F5344CB8AC3E}">
        <p14:creationId xmlns:p14="http://schemas.microsoft.com/office/powerpoint/2010/main" val="19635755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28</a:t>
            </a:fld>
            <a:endParaRPr lang="en-US"/>
          </a:p>
        </p:txBody>
      </p:sp>
    </p:spTree>
    <p:extLst>
      <p:ext uri="{BB962C8B-B14F-4D97-AF65-F5344CB8AC3E}">
        <p14:creationId xmlns:p14="http://schemas.microsoft.com/office/powerpoint/2010/main" val="903494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3</a:t>
            </a:fld>
            <a:endParaRPr lang="en-US"/>
          </a:p>
        </p:txBody>
      </p:sp>
    </p:spTree>
    <p:extLst>
      <p:ext uri="{BB962C8B-B14F-4D97-AF65-F5344CB8AC3E}">
        <p14:creationId xmlns:p14="http://schemas.microsoft.com/office/powerpoint/2010/main" val="993272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4</a:t>
            </a:fld>
            <a:endParaRPr lang="en-US"/>
          </a:p>
        </p:txBody>
      </p:sp>
    </p:spTree>
    <p:extLst>
      <p:ext uri="{BB962C8B-B14F-4D97-AF65-F5344CB8AC3E}">
        <p14:creationId xmlns:p14="http://schemas.microsoft.com/office/powerpoint/2010/main" val="420815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5</a:t>
            </a:fld>
            <a:endParaRPr lang="en-US"/>
          </a:p>
        </p:txBody>
      </p:sp>
    </p:spTree>
    <p:extLst>
      <p:ext uri="{BB962C8B-B14F-4D97-AF65-F5344CB8AC3E}">
        <p14:creationId xmlns:p14="http://schemas.microsoft.com/office/powerpoint/2010/main" val="3048506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6</a:t>
            </a:fld>
            <a:endParaRPr lang="en-US"/>
          </a:p>
        </p:txBody>
      </p:sp>
    </p:spTree>
    <p:extLst>
      <p:ext uri="{BB962C8B-B14F-4D97-AF65-F5344CB8AC3E}">
        <p14:creationId xmlns:p14="http://schemas.microsoft.com/office/powerpoint/2010/main" val="393261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7</a:t>
            </a:fld>
            <a:endParaRPr lang="en-US"/>
          </a:p>
        </p:txBody>
      </p:sp>
    </p:spTree>
    <p:extLst>
      <p:ext uri="{BB962C8B-B14F-4D97-AF65-F5344CB8AC3E}">
        <p14:creationId xmlns:p14="http://schemas.microsoft.com/office/powerpoint/2010/main" val="958093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8</a:t>
            </a:fld>
            <a:endParaRPr lang="en-US"/>
          </a:p>
        </p:txBody>
      </p:sp>
    </p:spTree>
    <p:extLst>
      <p:ext uri="{BB962C8B-B14F-4D97-AF65-F5344CB8AC3E}">
        <p14:creationId xmlns:p14="http://schemas.microsoft.com/office/powerpoint/2010/main" val="1954911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9</a:t>
            </a:fld>
            <a:endParaRPr lang="en-US"/>
          </a:p>
        </p:txBody>
      </p:sp>
    </p:spTree>
    <p:extLst>
      <p:ext uri="{BB962C8B-B14F-4D97-AF65-F5344CB8AC3E}">
        <p14:creationId xmlns:p14="http://schemas.microsoft.com/office/powerpoint/2010/main" val="37713741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4/10/2024</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4/10/2024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4/10/2024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4/10/2024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4/10/2024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4/10/2024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4/10/2024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4/10/2024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4/10/2024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4/10/2024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4/10/2024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4/10/2024</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52846" y="3381555"/>
            <a:ext cx="6386104" cy="1130230"/>
          </a:xfrm>
        </p:spPr>
        <p:txBody>
          <a:bodyPr anchor="ctr"/>
          <a:lstStyle/>
          <a:p>
            <a:r>
              <a:rPr lang="en-US" sz="3700" dirty="0">
                <a:latin typeface="Calibri" panose="020F0502020204030204" pitchFamily="34" charset="0"/>
                <a:cs typeface="Calibri" panose="020F0502020204030204" pitchFamily="34" charset="0"/>
              </a:rPr>
              <a:t>Mt Zion Baptist Church</a:t>
            </a:r>
            <a:br>
              <a:rPr lang="en-US"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Bible Study</a:t>
            </a:r>
          </a:p>
        </p:txBody>
      </p:sp>
      <p:sp>
        <p:nvSpPr>
          <p:cNvPr id="7" name="Subtitle 6"/>
          <p:cNvSpPr>
            <a:spLocks noGrp="1"/>
          </p:cNvSpPr>
          <p:nvPr>
            <p:ph type="subTitle" idx="1"/>
          </p:nvPr>
        </p:nvSpPr>
        <p:spPr>
          <a:xfrm>
            <a:off x="452846" y="4424619"/>
            <a:ext cx="5734050" cy="1095386"/>
          </a:xfrm>
        </p:spPr>
        <p:txBody>
          <a:bodyPr>
            <a:normAutofit/>
          </a:bodyPr>
          <a:lstStyle/>
          <a:p>
            <a:r>
              <a:rPr lang="en-US" dirty="0">
                <a:latin typeface="Calibri" panose="020F0502020204030204" pitchFamily="34" charset="0"/>
                <a:cs typeface="Calibri" panose="020F0502020204030204" pitchFamily="34" charset="0"/>
              </a:rPr>
              <a:t>Theme: On Which Day of the Week Was Jesus Crucified?</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April 9, 2024</a:t>
            </a:r>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Harmony with Old Testament Passover</a:t>
            </a:r>
          </a:p>
        </p:txBody>
      </p:sp>
      <p:sp>
        <p:nvSpPr>
          <p:cNvPr id="14" name="Content Placeholder 13"/>
          <p:cNvSpPr>
            <a:spLocks noGrp="1"/>
          </p:cNvSpPr>
          <p:nvPr>
            <p:ph idx="1"/>
          </p:nvPr>
        </p:nvSpPr>
        <p:spPr>
          <a:xfrm>
            <a:off x="1104900" y="1388853"/>
            <a:ext cx="9982200" cy="5305245"/>
          </a:xfrm>
        </p:spPr>
        <p:txBody>
          <a:bodyPr>
            <a:normAutofit fontScale="92500" lnSpcReduction="20000"/>
          </a:bodyPr>
          <a:lstStyle/>
          <a:p>
            <a:r>
              <a:rPr lang="en-US" sz="3200" dirty="0">
                <a:latin typeface="Calibri" panose="020F0502020204030204" pitchFamily="34" charset="0"/>
                <a:cs typeface="Calibri" panose="020F0502020204030204" pitchFamily="34" charset="0"/>
              </a:rPr>
              <a:t>Exodus 12:1-6 - "</a:t>
            </a:r>
            <a:r>
              <a:rPr lang="en-US" sz="3200" i="1" dirty="0">
                <a:latin typeface="Calibri" panose="020F0502020204030204" pitchFamily="34" charset="0"/>
                <a:cs typeface="Calibri" panose="020F0502020204030204" pitchFamily="34" charset="0"/>
              </a:rPr>
              <a:t>And the LORD </a:t>
            </a:r>
            <a:r>
              <a:rPr lang="en-US" sz="3200" i="1" dirty="0" err="1">
                <a:latin typeface="Calibri" panose="020F0502020204030204" pitchFamily="34" charset="0"/>
                <a:cs typeface="Calibri" panose="020F0502020204030204" pitchFamily="34" charset="0"/>
              </a:rPr>
              <a:t>spake</a:t>
            </a:r>
            <a:r>
              <a:rPr lang="en-US" sz="3200" i="1" dirty="0">
                <a:latin typeface="Calibri" panose="020F0502020204030204" pitchFamily="34" charset="0"/>
                <a:cs typeface="Calibri" panose="020F0502020204030204" pitchFamily="34" charset="0"/>
              </a:rPr>
              <a:t> unto Moses and Aaron in the land of Egypt, saying, {2} This month shall be unto you the beginning of months: it shall be the first month of the year to you. {3} </a:t>
            </a:r>
            <a:r>
              <a:rPr lang="en-US" sz="3200" b="1" i="1" dirty="0">
                <a:solidFill>
                  <a:srgbClr val="FF0000"/>
                </a:solidFill>
                <a:latin typeface="Calibri" panose="020F0502020204030204" pitchFamily="34" charset="0"/>
                <a:cs typeface="Calibri" panose="020F0502020204030204" pitchFamily="34" charset="0"/>
              </a:rPr>
              <a:t>Speak ye unto all the congregation of Israel, saying, In the tenth day of this month they shall take to them every man a lamb, according to the house of their fathers, a lamb for an house: </a:t>
            </a:r>
            <a:r>
              <a:rPr lang="en-US" sz="3200" i="1" dirty="0">
                <a:latin typeface="Calibri" panose="020F0502020204030204" pitchFamily="34" charset="0"/>
                <a:cs typeface="Calibri" panose="020F0502020204030204" pitchFamily="34" charset="0"/>
              </a:rPr>
              <a:t>{4} And if the household be too little for the lamb, let him and his </a:t>
            </a:r>
            <a:r>
              <a:rPr lang="en-US" sz="3200" i="1" dirty="0" err="1">
                <a:latin typeface="Calibri" panose="020F0502020204030204" pitchFamily="34" charset="0"/>
                <a:cs typeface="Calibri" panose="020F0502020204030204" pitchFamily="34" charset="0"/>
              </a:rPr>
              <a:t>neighbour</a:t>
            </a:r>
            <a:r>
              <a:rPr lang="en-US" sz="3200" i="1" dirty="0">
                <a:latin typeface="Calibri" panose="020F0502020204030204" pitchFamily="34" charset="0"/>
                <a:cs typeface="Calibri" panose="020F0502020204030204" pitchFamily="34" charset="0"/>
              </a:rPr>
              <a:t> next unto his house take it according to the number of the souls; every man according to his eating shall make your count for the lamb. {5} </a:t>
            </a:r>
            <a:r>
              <a:rPr lang="en-US" sz="3200" b="1" i="1" dirty="0">
                <a:solidFill>
                  <a:srgbClr val="FF0000"/>
                </a:solidFill>
                <a:latin typeface="Calibri" panose="020F0502020204030204" pitchFamily="34" charset="0"/>
                <a:cs typeface="Calibri" panose="020F0502020204030204" pitchFamily="34" charset="0"/>
              </a:rPr>
              <a:t>Your lamb shall be without blemish, a male of the first year: ye shall take it out from the sheep, or from the goats: </a:t>
            </a:r>
            <a:r>
              <a:rPr lang="en-US" sz="3200" i="1" dirty="0">
                <a:latin typeface="Calibri" panose="020F0502020204030204" pitchFamily="34" charset="0"/>
                <a:cs typeface="Calibri" panose="020F0502020204030204" pitchFamily="34" charset="0"/>
              </a:rPr>
              <a:t>{6} </a:t>
            </a:r>
            <a:r>
              <a:rPr lang="en-US" sz="3200" b="1" i="1" dirty="0">
                <a:solidFill>
                  <a:srgbClr val="FF0000"/>
                </a:solidFill>
                <a:latin typeface="Calibri" panose="020F0502020204030204" pitchFamily="34" charset="0"/>
                <a:cs typeface="Calibri" panose="020F0502020204030204" pitchFamily="34" charset="0"/>
              </a:rPr>
              <a:t>And ye shall keep it up until the fourteenth day of the same month: and the whole assembly of the congregation of Israel shall kill it in the evening</a:t>
            </a:r>
            <a:r>
              <a:rPr lang="en-US" sz="3200" dirty="0">
                <a:latin typeface="Calibri" panose="020F0502020204030204" pitchFamily="34" charset="0"/>
                <a:cs typeface="Calibri" panose="020F0502020204030204" pitchFamily="34" charset="0"/>
              </a:rPr>
              <a:t>." </a:t>
            </a:r>
            <a:endParaRPr lang="en-US" dirty="0"/>
          </a:p>
        </p:txBody>
      </p:sp>
    </p:spTree>
    <p:extLst>
      <p:ext uri="{BB962C8B-B14F-4D97-AF65-F5344CB8AC3E}">
        <p14:creationId xmlns:p14="http://schemas.microsoft.com/office/powerpoint/2010/main" val="2156581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Harmony with Old Testament Passover</a:t>
            </a:r>
          </a:p>
        </p:txBody>
      </p:sp>
      <p:sp>
        <p:nvSpPr>
          <p:cNvPr id="14" name="Content Placeholder 13"/>
          <p:cNvSpPr>
            <a:spLocks noGrp="1"/>
          </p:cNvSpPr>
          <p:nvPr>
            <p:ph idx="1"/>
          </p:nvPr>
        </p:nvSpPr>
        <p:spPr>
          <a:xfrm>
            <a:off x="1104900" y="1388853"/>
            <a:ext cx="9982200" cy="5305245"/>
          </a:xfrm>
        </p:spPr>
        <p:txBody>
          <a:bodyPr>
            <a:normAutofit/>
          </a:bodyPr>
          <a:lstStyle/>
          <a:p>
            <a:r>
              <a:rPr lang="en-US" sz="3200" dirty="0">
                <a:latin typeface="Calibri" panose="020F0502020204030204" pitchFamily="34" charset="0"/>
                <a:cs typeface="Calibri" panose="020F0502020204030204" pitchFamily="34" charset="0"/>
              </a:rPr>
              <a:t>Therefore, according to the law, on the </a:t>
            </a:r>
            <a:r>
              <a:rPr lang="en-US" sz="3200" b="1" dirty="0">
                <a:solidFill>
                  <a:srgbClr val="FF0000"/>
                </a:solidFill>
                <a:latin typeface="Calibri" panose="020F0502020204030204" pitchFamily="34" charset="0"/>
                <a:cs typeface="Calibri" panose="020F0502020204030204" pitchFamily="34" charset="0"/>
              </a:rPr>
              <a:t>tenth day of the first month</a:t>
            </a:r>
            <a:r>
              <a:rPr lang="en-US" sz="3200" dirty="0">
                <a:latin typeface="Calibri" panose="020F0502020204030204" pitchFamily="34" charset="0"/>
                <a:cs typeface="Calibri" panose="020F0502020204030204" pitchFamily="34" charset="0"/>
              </a:rPr>
              <a:t> of the Jewish calendar, Nisan, </a:t>
            </a:r>
            <a:r>
              <a:rPr lang="en-US" sz="3200" b="1" dirty="0">
                <a:solidFill>
                  <a:srgbClr val="FF0000"/>
                </a:solidFill>
                <a:latin typeface="Calibri" panose="020F0502020204030204" pitchFamily="34" charset="0"/>
                <a:cs typeface="Calibri" panose="020F0502020204030204" pitchFamily="34" charset="0"/>
              </a:rPr>
              <a:t>a lamb, without spot or blemish</a:t>
            </a:r>
            <a:r>
              <a:rPr lang="en-US" sz="3200" dirty="0">
                <a:latin typeface="Calibri" panose="020F0502020204030204" pitchFamily="34" charset="0"/>
                <a:cs typeface="Calibri" panose="020F0502020204030204" pitchFamily="34" charset="0"/>
              </a:rPr>
              <a:t>, was to be chosen to offer for sacrifice.  </a:t>
            </a:r>
          </a:p>
          <a:p>
            <a:r>
              <a:rPr lang="en-US" sz="3200" dirty="0">
                <a:latin typeface="Calibri" panose="020F0502020204030204" pitchFamily="34" charset="0"/>
                <a:cs typeface="Calibri" panose="020F0502020204030204" pitchFamily="34" charset="0"/>
              </a:rPr>
              <a:t>It was to be kept until the </a:t>
            </a:r>
            <a:r>
              <a:rPr lang="en-US" sz="3200" b="1" dirty="0">
                <a:solidFill>
                  <a:srgbClr val="FF0000"/>
                </a:solidFill>
                <a:latin typeface="Calibri" panose="020F0502020204030204" pitchFamily="34" charset="0"/>
                <a:cs typeface="Calibri" panose="020F0502020204030204" pitchFamily="34" charset="0"/>
              </a:rPr>
              <a:t>fourteenth day </a:t>
            </a:r>
            <a:r>
              <a:rPr lang="en-US" sz="3200" dirty="0">
                <a:latin typeface="Calibri" panose="020F0502020204030204" pitchFamily="34" charset="0"/>
                <a:cs typeface="Calibri" panose="020F0502020204030204" pitchFamily="34" charset="0"/>
              </a:rPr>
              <a:t>of the same month when it was to be </a:t>
            </a:r>
            <a:r>
              <a:rPr lang="en-US" sz="3200" b="1" dirty="0">
                <a:solidFill>
                  <a:srgbClr val="FF0000"/>
                </a:solidFill>
                <a:latin typeface="Calibri" panose="020F0502020204030204" pitchFamily="34" charset="0"/>
                <a:cs typeface="Calibri" panose="020F0502020204030204" pitchFamily="34" charset="0"/>
              </a:rPr>
              <a:t>killed in the evening</a:t>
            </a:r>
            <a:r>
              <a:rPr lang="en-US" sz="3200" dirty="0">
                <a:latin typeface="Calibri" panose="020F0502020204030204" pitchFamily="34" charset="0"/>
                <a:cs typeface="Calibri" panose="020F0502020204030204" pitchFamily="34" charset="0"/>
              </a:rPr>
              <a:t>.  </a:t>
            </a:r>
          </a:p>
          <a:p>
            <a:r>
              <a:rPr lang="en-US" sz="3200" dirty="0">
                <a:latin typeface="Calibri" panose="020F0502020204030204" pitchFamily="34" charset="0"/>
                <a:cs typeface="Calibri" panose="020F0502020204030204" pitchFamily="34" charset="0"/>
              </a:rPr>
              <a:t>This day became known as the </a:t>
            </a:r>
            <a:r>
              <a:rPr lang="en-US" sz="3200" b="1" dirty="0">
                <a:solidFill>
                  <a:srgbClr val="FF0000"/>
                </a:solidFill>
                <a:latin typeface="Calibri" panose="020F0502020204030204" pitchFamily="34" charset="0"/>
                <a:cs typeface="Calibri" panose="020F0502020204030204" pitchFamily="34" charset="0"/>
              </a:rPr>
              <a:t>Day of Preparation</a:t>
            </a:r>
            <a:r>
              <a:rPr lang="en-US" sz="3200" dirty="0">
                <a:latin typeface="Calibri" panose="020F0502020204030204" pitchFamily="34" charset="0"/>
                <a:cs typeface="Calibri" panose="020F0502020204030204" pitchFamily="34" charset="0"/>
              </a:rPr>
              <a:t>, when the sacrifice was prepared to be offered.  </a:t>
            </a:r>
          </a:p>
          <a:p>
            <a:r>
              <a:rPr lang="en-US" sz="3200" dirty="0">
                <a:latin typeface="Calibri" panose="020F0502020204030204" pitchFamily="34" charset="0"/>
                <a:cs typeface="Calibri" panose="020F0502020204030204" pitchFamily="34" charset="0"/>
              </a:rPr>
              <a:t>That evening, a new Jewish day, the Passover was observed. </a:t>
            </a:r>
            <a:endParaRPr lang="en-US" dirty="0"/>
          </a:p>
        </p:txBody>
      </p:sp>
    </p:spTree>
    <p:extLst>
      <p:ext uri="{BB962C8B-B14F-4D97-AF65-F5344CB8AC3E}">
        <p14:creationId xmlns:p14="http://schemas.microsoft.com/office/powerpoint/2010/main" val="1102472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Harmony with Old Testament Passover</a:t>
            </a:r>
          </a:p>
        </p:txBody>
      </p:sp>
      <p:sp>
        <p:nvSpPr>
          <p:cNvPr id="14" name="Content Placeholder 13"/>
          <p:cNvSpPr>
            <a:spLocks noGrp="1"/>
          </p:cNvSpPr>
          <p:nvPr>
            <p:ph idx="1"/>
          </p:nvPr>
        </p:nvSpPr>
        <p:spPr>
          <a:xfrm>
            <a:off x="1104900" y="1388853"/>
            <a:ext cx="9982200" cy="5305245"/>
          </a:xfrm>
        </p:spPr>
        <p:txBody>
          <a:bodyPr>
            <a:normAutofit fontScale="92500" lnSpcReduction="10000"/>
          </a:bodyPr>
          <a:lstStyle/>
          <a:p>
            <a:r>
              <a:rPr lang="en-US" sz="3200" dirty="0">
                <a:latin typeface="Calibri" panose="020F0502020204030204" pitchFamily="34" charset="0"/>
                <a:cs typeface="Calibri" panose="020F0502020204030204" pitchFamily="34" charset="0"/>
              </a:rPr>
              <a:t>This process required that the sacrificial lamb would be selected on the tenth day of the month and held until the fourteenth.  </a:t>
            </a:r>
          </a:p>
          <a:p>
            <a:r>
              <a:rPr lang="en-US" sz="3200" dirty="0">
                <a:latin typeface="Calibri" panose="020F0502020204030204" pitchFamily="34" charset="0"/>
                <a:cs typeface="Calibri" panose="020F0502020204030204" pitchFamily="34" charset="0"/>
              </a:rPr>
              <a:t>During the four-day interim, the Jewish tradition was that each family would have its </a:t>
            </a:r>
            <a:r>
              <a:rPr lang="en-US" sz="3200" b="1" dirty="0">
                <a:solidFill>
                  <a:srgbClr val="FF0000"/>
                </a:solidFill>
                <a:latin typeface="Calibri" panose="020F0502020204030204" pitchFamily="34" charset="0"/>
                <a:cs typeface="Calibri" panose="020F0502020204030204" pitchFamily="34" charset="0"/>
              </a:rPr>
              <a:t>lamb inspected by the priests to examine it for flaws</a:t>
            </a:r>
            <a:r>
              <a:rPr lang="en-US" sz="3200" dirty="0">
                <a:latin typeface="Calibri" panose="020F0502020204030204" pitchFamily="34" charset="0"/>
                <a:cs typeface="Calibri" panose="020F0502020204030204" pitchFamily="34" charset="0"/>
              </a:rPr>
              <a:t>.  </a:t>
            </a:r>
          </a:p>
          <a:p>
            <a:r>
              <a:rPr lang="en-US" sz="3200" dirty="0">
                <a:latin typeface="Calibri" panose="020F0502020204030204" pitchFamily="34" charset="0"/>
                <a:cs typeface="Calibri" panose="020F0502020204030204" pitchFamily="34" charset="0"/>
              </a:rPr>
              <a:t>Jesus honored this tradition when He triumphantly entered Jerusalem prior to His arrest and crucifixion.  </a:t>
            </a:r>
          </a:p>
          <a:p>
            <a:r>
              <a:rPr lang="en-US" sz="3200" dirty="0">
                <a:latin typeface="Calibri" panose="020F0502020204030204" pitchFamily="34" charset="0"/>
                <a:cs typeface="Calibri" panose="020F0502020204030204" pitchFamily="34" charset="0"/>
              </a:rPr>
              <a:t>The </a:t>
            </a:r>
            <a:r>
              <a:rPr lang="en-US" sz="3200" b="1" dirty="0">
                <a:solidFill>
                  <a:srgbClr val="FF0000"/>
                </a:solidFill>
                <a:latin typeface="Calibri" panose="020F0502020204030204" pitchFamily="34" charset="0"/>
                <a:cs typeface="Calibri" panose="020F0502020204030204" pitchFamily="34" charset="0"/>
              </a:rPr>
              <a:t>praise and adoration </a:t>
            </a:r>
            <a:r>
              <a:rPr lang="en-US" sz="3200" dirty="0">
                <a:latin typeface="Calibri" panose="020F0502020204030204" pitchFamily="34" charset="0"/>
                <a:cs typeface="Calibri" panose="020F0502020204030204" pitchFamily="34" charset="0"/>
              </a:rPr>
              <a:t>given to Him by the people </a:t>
            </a:r>
            <a:r>
              <a:rPr lang="en-US" sz="3200" b="1" dirty="0">
                <a:solidFill>
                  <a:srgbClr val="FF0000"/>
                </a:solidFill>
                <a:latin typeface="Calibri" panose="020F0502020204030204" pitchFamily="34" charset="0"/>
                <a:cs typeface="Calibri" panose="020F0502020204030204" pitchFamily="34" charset="0"/>
              </a:rPr>
              <a:t>served as His selection </a:t>
            </a:r>
            <a:r>
              <a:rPr lang="en-US" sz="3200" dirty="0">
                <a:latin typeface="Calibri" panose="020F0502020204030204" pitchFamily="34" charset="0"/>
                <a:cs typeface="Calibri" panose="020F0502020204030204" pitchFamily="34" charset="0"/>
              </a:rPr>
              <a:t>and His </a:t>
            </a:r>
            <a:r>
              <a:rPr lang="en-US" sz="3200" b="1" dirty="0">
                <a:solidFill>
                  <a:srgbClr val="FF0000"/>
                </a:solidFill>
                <a:latin typeface="Calibri" panose="020F0502020204030204" pitchFamily="34" charset="0"/>
                <a:cs typeface="Calibri" panose="020F0502020204030204" pitchFamily="34" charset="0"/>
              </a:rPr>
              <a:t>interrogation </a:t>
            </a:r>
            <a:r>
              <a:rPr lang="en-US" sz="3200" dirty="0">
                <a:latin typeface="Calibri" panose="020F0502020204030204" pitchFamily="34" charset="0"/>
                <a:cs typeface="Calibri" panose="020F0502020204030204" pitchFamily="34" charset="0"/>
              </a:rPr>
              <a:t>by the Pharisees, Sadducees, Scribes, and Herodians, as documented in Matthew 22, was </a:t>
            </a:r>
            <a:r>
              <a:rPr lang="en-US" sz="3200" b="1" dirty="0">
                <a:solidFill>
                  <a:srgbClr val="FF0000"/>
                </a:solidFill>
                <a:latin typeface="Calibri" panose="020F0502020204030204" pitchFamily="34" charset="0"/>
                <a:cs typeface="Calibri" panose="020F0502020204030204" pitchFamily="34" charset="0"/>
              </a:rPr>
              <a:t>His examination</a:t>
            </a:r>
            <a:r>
              <a:rPr lang="en-US" sz="3200" dirty="0">
                <a:latin typeface="Calibri" panose="020F0502020204030204" pitchFamily="34" charset="0"/>
                <a:cs typeface="Calibri" panose="020F0502020204030204" pitchFamily="34" charset="0"/>
              </a:rPr>
              <a:t>. </a:t>
            </a:r>
            <a:endParaRPr lang="en-US" dirty="0"/>
          </a:p>
        </p:txBody>
      </p:sp>
    </p:spTree>
    <p:extLst>
      <p:ext uri="{BB962C8B-B14F-4D97-AF65-F5344CB8AC3E}">
        <p14:creationId xmlns:p14="http://schemas.microsoft.com/office/powerpoint/2010/main" val="711360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Harmony with Old Testament Passover</a:t>
            </a:r>
          </a:p>
        </p:txBody>
      </p:sp>
      <p:sp>
        <p:nvSpPr>
          <p:cNvPr id="14" name="Content Placeholder 13"/>
          <p:cNvSpPr>
            <a:spLocks noGrp="1"/>
          </p:cNvSpPr>
          <p:nvPr>
            <p:ph idx="1"/>
          </p:nvPr>
        </p:nvSpPr>
        <p:spPr>
          <a:xfrm>
            <a:off x="1104900" y="1388853"/>
            <a:ext cx="9982200" cy="5305245"/>
          </a:xfrm>
        </p:spPr>
        <p:txBody>
          <a:bodyPr>
            <a:normAutofit fontScale="92500" lnSpcReduction="20000"/>
          </a:bodyPr>
          <a:lstStyle/>
          <a:p>
            <a:r>
              <a:rPr lang="en-US" sz="3200" dirty="0">
                <a:latin typeface="Calibri" panose="020F0502020204030204" pitchFamily="34" charset="0"/>
                <a:cs typeface="Calibri" panose="020F0502020204030204" pitchFamily="34" charset="0"/>
              </a:rPr>
              <a:t>On the evening of the fourteenth day of the month, the lamb was offered.  </a:t>
            </a:r>
          </a:p>
          <a:p>
            <a:r>
              <a:rPr lang="en-US" sz="3200" dirty="0">
                <a:latin typeface="Calibri" panose="020F0502020204030204" pitchFamily="34" charset="0"/>
                <a:cs typeface="Calibri" panose="020F0502020204030204" pitchFamily="34" charset="0"/>
              </a:rPr>
              <a:t>Concerning the day that Jesus was crucified, Mark 15:42-43 says, "</a:t>
            </a:r>
            <a:r>
              <a:rPr lang="en-US" sz="3200" i="1" dirty="0">
                <a:latin typeface="Calibri" panose="020F0502020204030204" pitchFamily="34" charset="0"/>
                <a:cs typeface="Calibri" panose="020F0502020204030204" pitchFamily="34" charset="0"/>
              </a:rPr>
              <a:t>And now when the even was come, because it was the </a:t>
            </a:r>
            <a:r>
              <a:rPr lang="en-US" sz="3200" b="1" i="1" dirty="0">
                <a:solidFill>
                  <a:srgbClr val="FF0000"/>
                </a:solidFill>
                <a:latin typeface="Calibri" panose="020F0502020204030204" pitchFamily="34" charset="0"/>
                <a:cs typeface="Calibri" panose="020F0502020204030204" pitchFamily="34" charset="0"/>
              </a:rPr>
              <a:t>preparation</a:t>
            </a:r>
            <a:r>
              <a:rPr lang="en-US" sz="3200" i="1" dirty="0">
                <a:latin typeface="Calibri" panose="020F0502020204030204" pitchFamily="34" charset="0"/>
                <a:cs typeface="Calibri" panose="020F0502020204030204" pitchFamily="34" charset="0"/>
              </a:rPr>
              <a:t>, that is, the day before the sabbath, Joseph of </a:t>
            </a:r>
            <a:r>
              <a:rPr lang="en-US" sz="3200" i="1" dirty="0" err="1">
                <a:latin typeface="Calibri" panose="020F0502020204030204" pitchFamily="34" charset="0"/>
                <a:cs typeface="Calibri" panose="020F0502020204030204" pitchFamily="34" charset="0"/>
              </a:rPr>
              <a:t>Arimathaea</a:t>
            </a:r>
            <a:r>
              <a:rPr lang="en-US" sz="3200" i="1" dirty="0">
                <a:latin typeface="Calibri" panose="020F0502020204030204" pitchFamily="34" charset="0"/>
                <a:cs typeface="Calibri" panose="020F0502020204030204" pitchFamily="34" charset="0"/>
              </a:rPr>
              <a:t>, an </a:t>
            </a:r>
            <a:r>
              <a:rPr lang="en-US" sz="3200" i="1" dirty="0" err="1">
                <a:latin typeface="Calibri" panose="020F0502020204030204" pitchFamily="34" charset="0"/>
                <a:cs typeface="Calibri" panose="020F0502020204030204" pitchFamily="34" charset="0"/>
              </a:rPr>
              <a:t>honourable</a:t>
            </a:r>
            <a:r>
              <a:rPr lang="en-US" sz="3200" i="1" dirty="0">
                <a:latin typeface="Calibri" panose="020F0502020204030204" pitchFamily="34" charset="0"/>
                <a:cs typeface="Calibri" panose="020F0502020204030204" pitchFamily="34" charset="0"/>
              </a:rPr>
              <a:t> counsellor, which also waited for the kingdom of God, came, and went in boldly unto Pilate, and </a:t>
            </a:r>
            <a:r>
              <a:rPr lang="en-US" sz="3200" b="1" i="1" dirty="0">
                <a:solidFill>
                  <a:srgbClr val="FF0000"/>
                </a:solidFill>
                <a:latin typeface="Calibri" panose="020F0502020204030204" pitchFamily="34" charset="0"/>
                <a:cs typeface="Calibri" panose="020F0502020204030204" pitchFamily="34" charset="0"/>
              </a:rPr>
              <a:t>craved the body of Jesus</a:t>
            </a:r>
            <a:r>
              <a:rPr lang="en-US" sz="3200" dirty="0">
                <a:latin typeface="Calibri" panose="020F0502020204030204" pitchFamily="34" charset="0"/>
                <a:cs typeface="Calibri" panose="020F0502020204030204" pitchFamily="34" charset="0"/>
              </a:rPr>
              <a:t>."</a:t>
            </a:r>
          </a:p>
          <a:p>
            <a:r>
              <a:rPr lang="en-US" sz="3200" dirty="0">
                <a:latin typeface="Calibri" panose="020F0502020204030204" pitchFamily="34" charset="0"/>
                <a:cs typeface="Calibri" panose="020F0502020204030204" pitchFamily="34" charset="0"/>
              </a:rPr>
              <a:t>Therefore, it is clear that Jesus died on the </a:t>
            </a:r>
            <a:r>
              <a:rPr lang="en-US" sz="3200" b="1" dirty="0">
                <a:solidFill>
                  <a:srgbClr val="FF0000"/>
                </a:solidFill>
                <a:latin typeface="Calibri" panose="020F0502020204030204" pitchFamily="34" charset="0"/>
                <a:cs typeface="Calibri" panose="020F0502020204030204" pitchFamily="34" charset="0"/>
              </a:rPr>
              <a:t>Day of Preparation</a:t>
            </a:r>
            <a:r>
              <a:rPr lang="en-US" sz="3200" dirty="0">
                <a:latin typeface="Calibri" panose="020F0502020204030204" pitchFamily="34" charset="0"/>
                <a:cs typeface="Calibri" panose="020F0502020204030204" pitchFamily="34" charset="0"/>
              </a:rPr>
              <a:t>, which Exodus explains is </a:t>
            </a:r>
            <a:r>
              <a:rPr lang="en-US" sz="3200" b="1" dirty="0">
                <a:solidFill>
                  <a:srgbClr val="FF0000"/>
                </a:solidFill>
                <a:latin typeface="Calibri" panose="020F0502020204030204" pitchFamily="34" charset="0"/>
                <a:cs typeface="Calibri" panose="020F0502020204030204" pitchFamily="34" charset="0"/>
              </a:rPr>
              <a:t>Nisan 14th</a:t>
            </a:r>
            <a:r>
              <a:rPr lang="en-US" sz="3200" dirty="0">
                <a:latin typeface="Calibri" panose="020F0502020204030204" pitchFamily="34" charset="0"/>
                <a:cs typeface="Calibri" panose="020F0502020204030204" pitchFamily="34" charset="0"/>
              </a:rPr>
              <a:t>.  </a:t>
            </a:r>
          </a:p>
          <a:p>
            <a:r>
              <a:rPr lang="en-US" sz="3200" dirty="0">
                <a:latin typeface="Calibri" panose="020F0502020204030204" pitchFamily="34" charset="0"/>
                <a:cs typeface="Calibri" panose="020F0502020204030204" pitchFamily="34" charset="0"/>
              </a:rPr>
              <a:t>So, if the LORD triumphantly entered Jerusalem on </a:t>
            </a:r>
            <a:r>
              <a:rPr lang="en-US" sz="3200" b="1" dirty="0">
                <a:solidFill>
                  <a:srgbClr val="FF0000"/>
                </a:solidFill>
                <a:latin typeface="Calibri" panose="020F0502020204030204" pitchFamily="34" charset="0"/>
                <a:cs typeface="Calibri" panose="020F0502020204030204" pitchFamily="34" charset="0"/>
              </a:rPr>
              <a:t>Nisan 10th</a:t>
            </a:r>
            <a:r>
              <a:rPr lang="en-US" sz="3200" dirty="0">
                <a:latin typeface="Calibri" panose="020F0502020204030204" pitchFamily="34" charset="0"/>
                <a:cs typeface="Calibri" panose="020F0502020204030204" pitchFamily="34" charset="0"/>
              </a:rPr>
              <a:t>, which was on the weekly Sabbath, or Saturday, then four days later, the </a:t>
            </a:r>
            <a:r>
              <a:rPr lang="en-US" sz="3200" b="1" dirty="0">
                <a:solidFill>
                  <a:srgbClr val="FF0000"/>
                </a:solidFill>
                <a:latin typeface="Calibri" panose="020F0502020204030204" pitchFamily="34" charset="0"/>
                <a:cs typeface="Calibri" panose="020F0502020204030204" pitchFamily="34" charset="0"/>
              </a:rPr>
              <a:t>day of His death</a:t>
            </a:r>
            <a:r>
              <a:rPr lang="en-US" sz="3200" dirty="0">
                <a:latin typeface="Calibri" panose="020F0502020204030204" pitchFamily="34" charset="0"/>
                <a:cs typeface="Calibri" panose="020F0502020204030204" pitchFamily="34" charset="0"/>
              </a:rPr>
              <a:t>, would have been </a:t>
            </a:r>
            <a:r>
              <a:rPr lang="en-US" sz="3200" b="1" dirty="0">
                <a:solidFill>
                  <a:srgbClr val="FF0000"/>
                </a:solidFill>
                <a:latin typeface="Calibri" panose="020F0502020204030204" pitchFamily="34" charset="0"/>
                <a:cs typeface="Calibri" panose="020F0502020204030204" pitchFamily="34" charset="0"/>
              </a:rPr>
              <a:t>Wednesday</a:t>
            </a:r>
            <a:r>
              <a:rPr lang="en-US" sz="3200" dirty="0">
                <a:latin typeface="Calibri" panose="020F0502020204030204" pitchFamily="34" charset="0"/>
                <a:cs typeface="Calibri" panose="020F0502020204030204" pitchFamily="34" charset="0"/>
              </a:rPr>
              <a:t>.</a:t>
            </a:r>
            <a:endParaRPr lang="en-US" dirty="0"/>
          </a:p>
        </p:txBody>
      </p:sp>
    </p:spTree>
    <p:extLst>
      <p:ext uri="{BB962C8B-B14F-4D97-AF65-F5344CB8AC3E}">
        <p14:creationId xmlns:p14="http://schemas.microsoft.com/office/powerpoint/2010/main" val="373052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Jewish Holy Days and Customs</a:t>
            </a:r>
          </a:p>
        </p:txBody>
      </p:sp>
      <p:sp>
        <p:nvSpPr>
          <p:cNvPr id="14" name="Content Placeholder 13"/>
          <p:cNvSpPr>
            <a:spLocks noGrp="1"/>
          </p:cNvSpPr>
          <p:nvPr>
            <p:ph idx="1"/>
          </p:nvPr>
        </p:nvSpPr>
        <p:spPr>
          <a:xfrm>
            <a:off x="1104900" y="1388853"/>
            <a:ext cx="9982200" cy="5305245"/>
          </a:xfrm>
        </p:spPr>
        <p:txBody>
          <a:bodyPr>
            <a:normAutofit/>
          </a:bodyPr>
          <a:lstStyle/>
          <a:p>
            <a:r>
              <a:rPr lang="en-US" sz="2800" dirty="0">
                <a:latin typeface="Calibri" panose="020F0502020204030204" pitchFamily="34" charset="0"/>
                <a:cs typeface="Calibri" panose="020F0502020204030204" pitchFamily="34" charset="0"/>
              </a:rPr>
              <a:t>It is now clear that the Passover was to be observed on a particular </a:t>
            </a:r>
            <a:r>
              <a:rPr lang="en-US" sz="2800" b="1" dirty="0">
                <a:solidFill>
                  <a:srgbClr val="FF0000"/>
                </a:solidFill>
                <a:latin typeface="Calibri" panose="020F0502020204030204" pitchFamily="34" charset="0"/>
                <a:cs typeface="Calibri" panose="020F0502020204030204" pitchFamily="34" charset="0"/>
              </a:rPr>
              <a:t>day of the month, not </a:t>
            </a:r>
            <a:r>
              <a:rPr lang="en-US" sz="2800" dirty="0">
                <a:latin typeface="Calibri" panose="020F0502020204030204" pitchFamily="34" charset="0"/>
                <a:cs typeface="Calibri" panose="020F0502020204030204" pitchFamily="34" charset="0"/>
              </a:rPr>
              <a:t>a particular </a:t>
            </a:r>
            <a:r>
              <a:rPr lang="en-US" sz="2800" b="1" dirty="0">
                <a:solidFill>
                  <a:srgbClr val="FF0000"/>
                </a:solidFill>
                <a:latin typeface="Calibri" panose="020F0502020204030204" pitchFamily="34" charset="0"/>
                <a:cs typeface="Calibri" panose="020F0502020204030204" pitchFamily="34" charset="0"/>
              </a:rPr>
              <a:t>day of the week</a:t>
            </a:r>
            <a:r>
              <a:rPr lang="en-US" sz="2800" dirty="0">
                <a:latin typeface="Calibri" panose="020F0502020204030204" pitchFamily="34" charset="0"/>
                <a:cs typeface="Calibri" panose="020F0502020204030204" pitchFamily="34" charset="0"/>
              </a:rPr>
              <a:t>, and therefore was </a:t>
            </a:r>
            <a:r>
              <a:rPr lang="en-US" sz="2800" b="1" dirty="0">
                <a:solidFill>
                  <a:srgbClr val="FF0000"/>
                </a:solidFill>
                <a:latin typeface="Calibri" panose="020F0502020204030204" pitchFamily="34" charset="0"/>
                <a:cs typeface="Calibri" panose="020F0502020204030204" pitchFamily="34" charset="0"/>
              </a:rPr>
              <a:t>not required </a:t>
            </a:r>
            <a:r>
              <a:rPr lang="en-US" sz="2800" dirty="0">
                <a:latin typeface="Calibri" panose="020F0502020204030204" pitchFamily="34" charset="0"/>
                <a:cs typeface="Calibri" panose="020F0502020204030204" pitchFamily="34" charset="0"/>
              </a:rPr>
              <a:t>to be observed on a </a:t>
            </a:r>
            <a:r>
              <a:rPr lang="en-US" sz="2800" b="1" dirty="0">
                <a:solidFill>
                  <a:srgbClr val="FF0000"/>
                </a:solidFill>
                <a:latin typeface="Calibri" panose="020F0502020204030204" pitchFamily="34" charset="0"/>
                <a:cs typeface="Calibri" panose="020F0502020204030204" pitchFamily="34" charset="0"/>
              </a:rPr>
              <a:t>weekly Sabbath</a:t>
            </a:r>
            <a:r>
              <a:rPr lang="en-US" sz="2800" dirty="0">
                <a:latin typeface="Calibri" panose="020F0502020204030204" pitchFamily="34" charset="0"/>
                <a:cs typeface="Calibri" panose="020F0502020204030204" pitchFamily="34" charset="0"/>
              </a:rPr>
              <a:t>.  </a:t>
            </a:r>
          </a:p>
          <a:p>
            <a:r>
              <a:rPr lang="en-US" sz="2800" dirty="0">
                <a:latin typeface="Calibri" panose="020F0502020204030204" pitchFamily="34" charset="0"/>
                <a:cs typeface="Calibri" panose="020F0502020204030204" pitchFamily="34" charset="0"/>
              </a:rPr>
              <a:t>However, regardless of what day of the week, the </a:t>
            </a:r>
            <a:r>
              <a:rPr lang="en-US" sz="2800" b="1" dirty="0">
                <a:solidFill>
                  <a:srgbClr val="FF0000"/>
                </a:solidFill>
                <a:latin typeface="Calibri" panose="020F0502020204030204" pitchFamily="34" charset="0"/>
                <a:cs typeface="Calibri" panose="020F0502020204030204" pitchFamily="34" charset="0"/>
              </a:rPr>
              <a:t>Passover</a:t>
            </a:r>
            <a:r>
              <a:rPr lang="en-US" sz="2800" dirty="0">
                <a:latin typeface="Calibri" panose="020F0502020204030204" pitchFamily="34" charset="0"/>
                <a:cs typeface="Calibri" panose="020F0502020204030204" pitchFamily="34" charset="0"/>
              </a:rPr>
              <a:t> was regarded as </a:t>
            </a:r>
            <a:r>
              <a:rPr lang="en-US" sz="2800" b="1" dirty="0">
                <a:solidFill>
                  <a:srgbClr val="FF0000"/>
                </a:solidFill>
                <a:latin typeface="Calibri" panose="020F0502020204030204" pitchFamily="34" charset="0"/>
                <a:cs typeface="Calibri" panose="020F0502020204030204" pitchFamily="34" charset="0"/>
              </a:rPr>
              <a:t>a High Holy Sabbath day </a:t>
            </a:r>
            <a:r>
              <a:rPr lang="en-US" sz="2800" dirty="0">
                <a:latin typeface="Calibri" panose="020F0502020204030204" pitchFamily="34" charset="0"/>
                <a:cs typeface="Calibri" panose="020F0502020204030204" pitchFamily="34" charset="0"/>
              </a:rPr>
              <a:t>and </a:t>
            </a:r>
            <a:r>
              <a:rPr lang="en-US" sz="2800" b="1" dirty="0">
                <a:solidFill>
                  <a:srgbClr val="FF0000"/>
                </a:solidFill>
                <a:latin typeface="Calibri" panose="020F0502020204030204" pitchFamily="34" charset="0"/>
                <a:cs typeface="Calibri" panose="020F0502020204030204" pitchFamily="34" charset="0"/>
              </a:rPr>
              <a:t>no work was to be done</a:t>
            </a:r>
            <a:r>
              <a:rPr lang="en-US" sz="2800" dirty="0">
                <a:latin typeface="Calibri" panose="020F0502020204030204" pitchFamily="34" charset="0"/>
                <a:cs typeface="Calibri" panose="020F0502020204030204" pitchFamily="34" charset="0"/>
              </a:rPr>
              <a:t>. </a:t>
            </a:r>
          </a:p>
          <a:p>
            <a:r>
              <a:rPr lang="en-US" sz="2800" dirty="0">
                <a:latin typeface="Calibri" panose="020F0502020204030204" pitchFamily="34" charset="0"/>
                <a:cs typeface="Calibri" panose="020F0502020204030204" pitchFamily="34" charset="0"/>
              </a:rPr>
              <a:t>Exodus 12:16 – “</a:t>
            </a:r>
            <a:r>
              <a:rPr lang="en-US" sz="2800" i="1" dirty="0">
                <a:latin typeface="Calibri" panose="020F0502020204030204" pitchFamily="34" charset="0"/>
                <a:cs typeface="Calibri" panose="020F0502020204030204" pitchFamily="34" charset="0"/>
              </a:rPr>
              <a:t>And in the first day there shall be an holy convocation, and in the seventh day there shall be an holy convocation to you; no manner of work shall be done in them, save that which every man must eat, that only may be done of you. “</a:t>
            </a:r>
          </a:p>
          <a:p>
            <a:r>
              <a:rPr lang="en-US" sz="2800" dirty="0">
                <a:latin typeface="Calibri" panose="020F0502020204030204" pitchFamily="34" charset="0"/>
                <a:cs typeface="Calibri" panose="020F0502020204030204" pitchFamily="34" charset="0"/>
              </a:rPr>
              <a:t>So, in the instances when the Passover occurred on a day other the Sabbath day, </a:t>
            </a:r>
            <a:r>
              <a:rPr lang="en-US" sz="2800" b="1" dirty="0">
                <a:solidFill>
                  <a:srgbClr val="FF0000"/>
                </a:solidFill>
                <a:latin typeface="Calibri" panose="020F0502020204030204" pitchFamily="34" charset="0"/>
                <a:cs typeface="Calibri" panose="020F0502020204030204" pitchFamily="34" charset="0"/>
              </a:rPr>
              <a:t>two Sabbaths </a:t>
            </a:r>
            <a:r>
              <a:rPr lang="en-US" sz="2800" dirty="0">
                <a:latin typeface="Calibri" panose="020F0502020204030204" pitchFamily="34" charset="0"/>
                <a:cs typeface="Calibri" panose="020F0502020204030204" pitchFamily="34" charset="0"/>
              </a:rPr>
              <a:t>would be observed in that week. </a:t>
            </a:r>
            <a:endParaRPr lang="en-US" sz="1800" dirty="0"/>
          </a:p>
        </p:txBody>
      </p:sp>
    </p:spTree>
    <p:extLst>
      <p:ext uri="{BB962C8B-B14F-4D97-AF65-F5344CB8AC3E}">
        <p14:creationId xmlns:p14="http://schemas.microsoft.com/office/powerpoint/2010/main" val="264359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Jewish Holy Days and Customs</a:t>
            </a:r>
          </a:p>
        </p:txBody>
      </p:sp>
      <p:sp>
        <p:nvSpPr>
          <p:cNvPr id="14" name="Content Placeholder 13"/>
          <p:cNvSpPr>
            <a:spLocks noGrp="1"/>
          </p:cNvSpPr>
          <p:nvPr>
            <p:ph idx="1"/>
          </p:nvPr>
        </p:nvSpPr>
        <p:spPr>
          <a:xfrm>
            <a:off x="1104900" y="1388853"/>
            <a:ext cx="9982200" cy="5305245"/>
          </a:xfrm>
        </p:spPr>
        <p:txBody>
          <a:bodyPr>
            <a:normAutofit fontScale="92500"/>
          </a:bodyPr>
          <a:lstStyle/>
          <a:p>
            <a:r>
              <a:rPr lang="en-US" sz="3000" dirty="0">
                <a:latin typeface="Calibri" panose="020F0502020204030204" pitchFamily="34" charset="0"/>
                <a:cs typeface="Calibri" panose="020F0502020204030204" pitchFamily="34" charset="0"/>
              </a:rPr>
              <a:t>Mark 16:1-2 - "</a:t>
            </a:r>
            <a:r>
              <a:rPr lang="en-US" sz="3000" i="1" dirty="0">
                <a:latin typeface="Calibri" panose="020F0502020204030204" pitchFamily="34" charset="0"/>
                <a:cs typeface="Calibri" panose="020F0502020204030204" pitchFamily="34" charset="0"/>
              </a:rPr>
              <a:t>And when the </a:t>
            </a:r>
            <a:r>
              <a:rPr lang="en-US" sz="3000" b="1" i="1" dirty="0">
                <a:solidFill>
                  <a:srgbClr val="FF0000"/>
                </a:solidFill>
                <a:latin typeface="Calibri" panose="020F0502020204030204" pitchFamily="34" charset="0"/>
                <a:cs typeface="Calibri" panose="020F0502020204030204" pitchFamily="34" charset="0"/>
              </a:rPr>
              <a:t>sabbath</a:t>
            </a:r>
            <a:r>
              <a:rPr lang="en-US" sz="3000" i="1" dirty="0">
                <a:latin typeface="Calibri" panose="020F0502020204030204" pitchFamily="34" charset="0"/>
                <a:cs typeface="Calibri" panose="020F0502020204030204" pitchFamily="34" charset="0"/>
              </a:rPr>
              <a:t> was past, Mary Magdalene, and Mary the mother of James, and Salome, had bought sweet spices, that they might come and anoint him.  And very early in the morning the </a:t>
            </a:r>
            <a:r>
              <a:rPr lang="en-US" sz="3000" b="1" i="1" dirty="0">
                <a:solidFill>
                  <a:srgbClr val="FF0000"/>
                </a:solidFill>
                <a:latin typeface="Calibri" panose="020F0502020204030204" pitchFamily="34" charset="0"/>
                <a:cs typeface="Calibri" panose="020F0502020204030204" pitchFamily="34" charset="0"/>
              </a:rPr>
              <a:t>first day of the week</a:t>
            </a:r>
            <a:r>
              <a:rPr lang="en-US" sz="3000" i="1" dirty="0">
                <a:latin typeface="Calibri" panose="020F0502020204030204" pitchFamily="34" charset="0"/>
                <a:cs typeface="Calibri" panose="020F0502020204030204" pitchFamily="34" charset="0"/>
              </a:rPr>
              <a:t>, they came unto the </a:t>
            </a:r>
            <a:r>
              <a:rPr lang="en-US" sz="3000" i="1" dirty="0" err="1">
                <a:latin typeface="Calibri" panose="020F0502020204030204" pitchFamily="34" charset="0"/>
                <a:cs typeface="Calibri" panose="020F0502020204030204" pitchFamily="34" charset="0"/>
              </a:rPr>
              <a:t>sepulchre</a:t>
            </a:r>
            <a:r>
              <a:rPr lang="en-US" sz="3000" i="1" dirty="0">
                <a:latin typeface="Calibri" panose="020F0502020204030204" pitchFamily="34" charset="0"/>
                <a:cs typeface="Calibri" panose="020F0502020204030204" pitchFamily="34" charset="0"/>
              </a:rPr>
              <a:t> </a:t>
            </a:r>
            <a:r>
              <a:rPr lang="en-US" sz="3000" b="1" i="1" dirty="0">
                <a:solidFill>
                  <a:srgbClr val="FF0000"/>
                </a:solidFill>
                <a:latin typeface="Calibri" panose="020F0502020204030204" pitchFamily="34" charset="0"/>
                <a:cs typeface="Calibri" panose="020F0502020204030204" pitchFamily="34" charset="0"/>
              </a:rPr>
              <a:t>at the rising of the sun</a:t>
            </a:r>
            <a:r>
              <a:rPr lang="en-US" sz="3000" dirty="0">
                <a:latin typeface="Calibri" panose="020F0502020204030204" pitchFamily="34" charset="0"/>
                <a:cs typeface="Calibri" panose="020F0502020204030204" pitchFamily="34" charset="0"/>
              </a:rPr>
              <a:t>."  </a:t>
            </a:r>
          </a:p>
          <a:p>
            <a:r>
              <a:rPr lang="en-US" sz="3000" dirty="0">
                <a:latin typeface="Calibri" panose="020F0502020204030204" pitchFamily="34" charset="0"/>
                <a:cs typeface="Calibri" panose="020F0502020204030204" pitchFamily="34" charset="0"/>
              </a:rPr>
              <a:t>In Strong’s Hebrew and Greek Bible, the word translated as ‘sabbath’ is the Greek word  ‘</a:t>
            </a:r>
            <a:r>
              <a:rPr lang="en-US" sz="3000" b="1" dirty="0" err="1">
                <a:solidFill>
                  <a:srgbClr val="FF0000"/>
                </a:solidFill>
                <a:latin typeface="Calibri" panose="020F0502020204030204" pitchFamily="34" charset="0"/>
                <a:cs typeface="Calibri" panose="020F0502020204030204" pitchFamily="34" charset="0"/>
              </a:rPr>
              <a:t>sabbaton</a:t>
            </a:r>
            <a:r>
              <a:rPr lang="en-US" sz="3000" dirty="0">
                <a:latin typeface="Calibri" panose="020F0502020204030204" pitchFamily="34" charset="0"/>
                <a:cs typeface="Calibri" panose="020F0502020204030204" pitchFamily="34" charset="0"/>
              </a:rPr>
              <a:t>’, which means the </a:t>
            </a:r>
            <a:r>
              <a:rPr lang="en-US" sz="3000" b="1" dirty="0">
                <a:solidFill>
                  <a:srgbClr val="FF0000"/>
                </a:solidFill>
                <a:latin typeface="Calibri" panose="020F0502020204030204" pitchFamily="34" charset="0"/>
                <a:cs typeface="Calibri" panose="020F0502020204030204" pitchFamily="34" charset="0"/>
              </a:rPr>
              <a:t>interval of time between two Sabbaths</a:t>
            </a:r>
            <a:r>
              <a:rPr lang="en-US" sz="3000" dirty="0">
                <a:latin typeface="Calibri" panose="020F0502020204030204" pitchFamily="34" charset="0"/>
                <a:cs typeface="Calibri" panose="020F0502020204030204" pitchFamily="34" charset="0"/>
              </a:rPr>
              <a:t>.  Therefore, the Scriptures speak plainly that there were two Sabbaths that week. </a:t>
            </a:r>
          </a:p>
          <a:p>
            <a:r>
              <a:rPr lang="en-US" sz="3000" dirty="0">
                <a:latin typeface="Calibri" panose="020F0502020204030204" pitchFamily="34" charset="0"/>
                <a:cs typeface="Calibri" panose="020F0502020204030204" pitchFamily="34" charset="0"/>
              </a:rPr>
              <a:t>In addition, this passage states that after the first Sabbath, or the </a:t>
            </a:r>
            <a:r>
              <a:rPr lang="en-US" sz="3000" b="1" dirty="0">
                <a:solidFill>
                  <a:srgbClr val="FF0000"/>
                </a:solidFill>
                <a:latin typeface="Calibri" panose="020F0502020204030204" pitchFamily="34" charset="0"/>
                <a:cs typeface="Calibri" panose="020F0502020204030204" pitchFamily="34" charset="0"/>
              </a:rPr>
              <a:t>High Holy Sabbath</a:t>
            </a:r>
            <a:r>
              <a:rPr lang="en-US" sz="3000" dirty="0">
                <a:latin typeface="Calibri" panose="020F0502020204030204" pitchFamily="34" charset="0"/>
                <a:cs typeface="Calibri" panose="020F0502020204030204" pitchFamily="34" charset="0"/>
              </a:rPr>
              <a:t>, the women bought the spices to anoint the body of our Savior who was </a:t>
            </a:r>
            <a:r>
              <a:rPr lang="en-US" sz="3000" b="1" dirty="0">
                <a:solidFill>
                  <a:srgbClr val="FF0000"/>
                </a:solidFill>
                <a:latin typeface="Calibri" panose="020F0502020204030204" pitchFamily="34" charset="0"/>
                <a:cs typeface="Calibri" panose="020F0502020204030204" pitchFamily="34" charset="0"/>
              </a:rPr>
              <a:t>hurriedly buried before</a:t>
            </a:r>
            <a:r>
              <a:rPr lang="en-US" sz="3000" dirty="0">
                <a:latin typeface="Calibri" panose="020F0502020204030204" pitchFamily="34" charset="0"/>
                <a:cs typeface="Calibri" panose="020F0502020204030204" pitchFamily="34" charset="0"/>
              </a:rPr>
              <a:t>.  </a:t>
            </a:r>
          </a:p>
          <a:p>
            <a:endParaRPr lang="en-US" dirty="0"/>
          </a:p>
        </p:txBody>
      </p:sp>
    </p:spTree>
    <p:extLst>
      <p:ext uri="{BB962C8B-B14F-4D97-AF65-F5344CB8AC3E}">
        <p14:creationId xmlns:p14="http://schemas.microsoft.com/office/powerpoint/2010/main" val="43802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Jewish Holy Days and Customs</a:t>
            </a:r>
          </a:p>
        </p:txBody>
      </p:sp>
      <p:sp>
        <p:nvSpPr>
          <p:cNvPr id="14" name="Content Placeholder 13"/>
          <p:cNvSpPr>
            <a:spLocks noGrp="1"/>
          </p:cNvSpPr>
          <p:nvPr>
            <p:ph idx="1"/>
          </p:nvPr>
        </p:nvSpPr>
        <p:spPr>
          <a:xfrm>
            <a:off x="1104899" y="1388853"/>
            <a:ext cx="10251077" cy="5305245"/>
          </a:xfrm>
        </p:spPr>
        <p:txBody>
          <a:bodyPr>
            <a:noAutofit/>
          </a:bodyPr>
          <a:lstStyle/>
          <a:p>
            <a:r>
              <a:rPr lang="en-US" sz="2800" dirty="0">
                <a:latin typeface="Calibri" panose="020F0502020204030204" pitchFamily="34" charset="0"/>
                <a:cs typeface="Calibri" panose="020F0502020204030204" pitchFamily="34" charset="0"/>
              </a:rPr>
              <a:t>Next, it says that very early in the morning they went to the </a:t>
            </a:r>
            <a:r>
              <a:rPr lang="en-US" sz="2800" dirty="0" err="1">
                <a:latin typeface="Calibri" panose="020F0502020204030204" pitchFamily="34" charset="0"/>
                <a:cs typeface="Calibri" panose="020F0502020204030204" pitchFamily="34" charset="0"/>
              </a:rPr>
              <a:t>sepulchre</a:t>
            </a:r>
            <a:r>
              <a:rPr lang="en-US" sz="2800" dirty="0">
                <a:latin typeface="Calibri" panose="020F0502020204030204" pitchFamily="34" charset="0"/>
                <a:cs typeface="Calibri" panose="020F0502020204030204" pitchFamily="34" charset="0"/>
              </a:rPr>
              <a:t>.  </a:t>
            </a:r>
          </a:p>
          <a:p>
            <a:r>
              <a:rPr lang="en-US" sz="2800" dirty="0">
                <a:latin typeface="Calibri" panose="020F0502020204030204" pitchFamily="34" charset="0"/>
                <a:cs typeface="Calibri" panose="020F0502020204030204" pitchFamily="34" charset="0"/>
              </a:rPr>
              <a:t>This tells us that apparently the </a:t>
            </a:r>
            <a:r>
              <a:rPr lang="en-US" sz="2800" b="1" dirty="0">
                <a:solidFill>
                  <a:srgbClr val="FF0000"/>
                </a:solidFill>
                <a:latin typeface="Calibri" panose="020F0502020204030204" pitchFamily="34" charset="0"/>
                <a:cs typeface="Calibri" panose="020F0502020204030204" pitchFamily="34" charset="0"/>
              </a:rPr>
              <a:t>process of buying and preparing </a:t>
            </a:r>
            <a:r>
              <a:rPr lang="en-US" sz="2800" dirty="0">
                <a:latin typeface="Calibri" panose="020F0502020204030204" pitchFamily="34" charset="0"/>
                <a:cs typeface="Calibri" panose="020F0502020204030204" pitchFamily="34" charset="0"/>
              </a:rPr>
              <a:t>the spices took quite some time because they were </a:t>
            </a:r>
            <a:r>
              <a:rPr lang="en-US" sz="2800" b="1" dirty="0">
                <a:solidFill>
                  <a:srgbClr val="FF0000"/>
                </a:solidFill>
                <a:latin typeface="Calibri" panose="020F0502020204030204" pitchFamily="34" charset="0"/>
                <a:cs typeface="Calibri" panose="020F0502020204030204" pitchFamily="34" charset="0"/>
              </a:rPr>
              <a:t>not able to complete the preparation</a:t>
            </a:r>
            <a:r>
              <a:rPr lang="en-US" sz="2800" dirty="0">
                <a:latin typeface="Calibri" panose="020F0502020204030204" pitchFamily="34" charset="0"/>
                <a:cs typeface="Calibri" panose="020F0502020204030204" pitchFamily="34" charset="0"/>
              </a:rPr>
              <a:t> of the spices and anoint the body of Jesus </a:t>
            </a:r>
            <a:r>
              <a:rPr lang="en-US" sz="2800" b="1" dirty="0">
                <a:solidFill>
                  <a:srgbClr val="FF0000"/>
                </a:solidFill>
                <a:latin typeface="Calibri" panose="020F0502020204030204" pitchFamily="34" charset="0"/>
                <a:cs typeface="Calibri" panose="020F0502020204030204" pitchFamily="34" charset="0"/>
              </a:rPr>
              <a:t>before the onset of the second Sabbath</a:t>
            </a:r>
            <a:r>
              <a:rPr lang="en-US" sz="2800" dirty="0">
                <a:latin typeface="Calibri" panose="020F0502020204030204" pitchFamily="34" charset="0"/>
                <a:cs typeface="Calibri" panose="020F0502020204030204" pitchFamily="34" charset="0"/>
              </a:rPr>
              <a:t>, or the weekly Sabbath.  </a:t>
            </a:r>
          </a:p>
          <a:p>
            <a:r>
              <a:rPr lang="en-US" sz="2800" dirty="0">
                <a:latin typeface="Calibri" panose="020F0502020204030204" pitchFamily="34" charset="0"/>
                <a:cs typeface="Calibri" panose="020F0502020204030204" pitchFamily="34" charset="0"/>
              </a:rPr>
              <a:t>Therefore, knowing that the women went to the tomb on Sunday, observed the weekly Sabbath (Saturday), </a:t>
            </a:r>
            <a:r>
              <a:rPr lang="en-US" sz="2800" b="1" dirty="0">
                <a:solidFill>
                  <a:srgbClr val="FF0000"/>
                </a:solidFill>
                <a:latin typeface="Calibri" panose="020F0502020204030204" pitchFamily="34" charset="0"/>
                <a:cs typeface="Calibri" panose="020F0502020204030204" pitchFamily="34" charset="0"/>
              </a:rPr>
              <a:t>purchased and prepared the spices on Friday</a:t>
            </a:r>
            <a:r>
              <a:rPr lang="en-US" sz="2800" dirty="0">
                <a:latin typeface="Calibri" panose="020F0502020204030204" pitchFamily="34" charset="0"/>
                <a:cs typeface="Calibri" panose="020F0502020204030204" pitchFamily="34" charset="0"/>
              </a:rPr>
              <a:t>, and observed the Passover, which is an High Holy Sabbath day, this yields, once again, a Wednesday crucifixion. </a:t>
            </a:r>
          </a:p>
        </p:txBody>
      </p:sp>
    </p:spTree>
    <p:extLst>
      <p:ext uri="{BB962C8B-B14F-4D97-AF65-F5344CB8AC3E}">
        <p14:creationId xmlns:p14="http://schemas.microsoft.com/office/powerpoint/2010/main" val="2152300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Summary</a:t>
            </a:r>
          </a:p>
        </p:txBody>
      </p:sp>
      <p:sp>
        <p:nvSpPr>
          <p:cNvPr id="14" name="Content Placeholder 13"/>
          <p:cNvSpPr>
            <a:spLocks noGrp="1"/>
          </p:cNvSpPr>
          <p:nvPr>
            <p:ph idx="1"/>
          </p:nvPr>
        </p:nvSpPr>
        <p:spPr>
          <a:xfrm>
            <a:off x="1104900" y="1388853"/>
            <a:ext cx="9982200" cy="5305245"/>
          </a:xfrm>
        </p:spPr>
        <p:txBody>
          <a:bodyPr>
            <a:normAutofit/>
          </a:bodyPr>
          <a:lstStyle/>
          <a:p>
            <a:r>
              <a:rPr lang="en-US" sz="3200" dirty="0">
                <a:latin typeface="Calibri" panose="020F0502020204030204" pitchFamily="34" charset="0"/>
                <a:cs typeface="Calibri" panose="020F0502020204030204" pitchFamily="34" charset="0"/>
              </a:rPr>
              <a:t>In conclusion, it seems clear that our LORD was </a:t>
            </a:r>
            <a:r>
              <a:rPr lang="en-US" sz="3200" b="1" dirty="0">
                <a:solidFill>
                  <a:srgbClr val="FF0000"/>
                </a:solidFill>
                <a:latin typeface="Calibri" panose="020F0502020204030204" pitchFamily="34" charset="0"/>
                <a:cs typeface="Calibri" panose="020F0502020204030204" pitchFamily="34" charset="0"/>
              </a:rPr>
              <a:t>crucified on Wednesday</a:t>
            </a:r>
            <a:r>
              <a:rPr lang="en-US" sz="3200" dirty="0">
                <a:latin typeface="Calibri" panose="020F0502020204030204" pitchFamily="34" charset="0"/>
                <a:cs typeface="Calibri" panose="020F0502020204030204" pitchFamily="34" charset="0"/>
              </a:rPr>
              <a:t> based on the evidence we have discussed tonight: </a:t>
            </a:r>
          </a:p>
          <a:p>
            <a:pPr lvl="1"/>
            <a:r>
              <a:rPr lang="en-US" sz="2800" dirty="0">
                <a:latin typeface="Calibri" panose="020F0502020204030204" pitchFamily="34" charset="0"/>
                <a:cs typeface="Calibri" panose="020F0502020204030204" pitchFamily="34" charset="0"/>
              </a:rPr>
              <a:t>the LORD Himself saying that He would be buried for three days and three nights</a:t>
            </a:r>
          </a:p>
          <a:p>
            <a:pPr lvl="1"/>
            <a:r>
              <a:rPr lang="en-US" sz="2800" dirty="0">
                <a:latin typeface="Calibri" panose="020F0502020204030204" pitchFamily="34" charset="0"/>
                <a:cs typeface="Calibri" panose="020F0502020204030204" pitchFamily="34" charset="0"/>
              </a:rPr>
              <a:t>the requirement of the crucifixion to maintain harmony with the Old Testament Passover</a:t>
            </a:r>
          </a:p>
          <a:p>
            <a:pPr lvl="1"/>
            <a:r>
              <a:rPr lang="en-US" sz="2800" dirty="0">
                <a:latin typeface="Calibri" panose="020F0502020204030204" pitchFamily="34" charset="0"/>
                <a:cs typeface="Calibri" panose="020F0502020204030204" pitchFamily="34" charset="0"/>
              </a:rPr>
              <a:t>a better understanding of the Jewish observances and customs </a:t>
            </a:r>
          </a:p>
        </p:txBody>
      </p:sp>
    </p:spTree>
    <p:extLst>
      <p:ext uri="{BB962C8B-B14F-4D97-AF65-F5344CB8AC3E}">
        <p14:creationId xmlns:p14="http://schemas.microsoft.com/office/powerpoint/2010/main" val="34909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Summary – Timeline of Jesus’ Last Week</a:t>
            </a:r>
          </a:p>
        </p:txBody>
      </p:sp>
      <p:sp>
        <p:nvSpPr>
          <p:cNvPr id="14" name="Content Placeholder 13"/>
          <p:cNvSpPr>
            <a:spLocks noGrp="1"/>
          </p:cNvSpPr>
          <p:nvPr>
            <p:ph idx="1"/>
          </p:nvPr>
        </p:nvSpPr>
        <p:spPr>
          <a:xfrm>
            <a:off x="1104900" y="1388853"/>
            <a:ext cx="9982200" cy="5305245"/>
          </a:xfrm>
        </p:spPr>
        <p:txBody>
          <a:bodyPr>
            <a:normAutofit/>
          </a:bodyPr>
          <a:lstStyle/>
          <a:p>
            <a:r>
              <a:rPr lang="en-US" sz="3200" dirty="0">
                <a:latin typeface="Calibri" panose="020F0502020204030204" pitchFamily="34" charset="0"/>
                <a:cs typeface="Calibri" panose="020F0502020204030204" pitchFamily="34" charset="0"/>
              </a:rPr>
              <a:t>Therefore, with this established, the timeline of the Jesus’ last week is:</a:t>
            </a:r>
          </a:p>
          <a:p>
            <a:pPr marL="0" indent="0">
              <a:buNone/>
            </a:pPr>
            <a:r>
              <a:rPr lang="en-US" sz="3200" b="1" u="sng" dirty="0">
                <a:latin typeface="Calibri" panose="020F0502020204030204" pitchFamily="34" charset="0"/>
                <a:cs typeface="Calibri" panose="020F0502020204030204" pitchFamily="34" charset="0"/>
              </a:rPr>
              <a:t>Friday, Nisan 9</a:t>
            </a:r>
          </a:p>
          <a:p>
            <a:pPr marL="627063"/>
            <a:r>
              <a:rPr lang="en-US" sz="3200" dirty="0">
                <a:latin typeface="Calibri" panose="020F0502020204030204" pitchFamily="34" charset="0"/>
                <a:cs typeface="Calibri" panose="020F0502020204030204" pitchFamily="34" charset="0"/>
              </a:rPr>
              <a:t>Jesus arrives in Bethany at the home of Mary, Martha, and Lazarus (Jn. 12:1)</a:t>
            </a:r>
          </a:p>
          <a:p>
            <a:pPr marL="0" indent="0">
              <a:buNone/>
            </a:pPr>
            <a:r>
              <a:rPr lang="en-US" sz="3200" b="1" u="sng" dirty="0">
                <a:latin typeface="Calibri" panose="020F0502020204030204" pitchFamily="34" charset="0"/>
                <a:cs typeface="Calibri" panose="020F0502020204030204" pitchFamily="34" charset="0"/>
              </a:rPr>
              <a:t>Saturday, Nisan 10</a:t>
            </a:r>
          </a:p>
          <a:p>
            <a:pPr marL="627063"/>
            <a:r>
              <a:rPr lang="en-US" sz="3100" dirty="0">
                <a:latin typeface="Calibri" panose="020F0502020204030204" pitchFamily="34" charset="0"/>
                <a:cs typeface="Calibri" panose="020F0502020204030204" pitchFamily="34" charset="0"/>
              </a:rPr>
              <a:t>Jesus makes His triumphal entry into Jerusalem and is selected as King by the people (Mt. 21:8 and Ex. 12:3)</a:t>
            </a:r>
          </a:p>
          <a:p>
            <a:pPr marL="627063"/>
            <a:r>
              <a:rPr lang="en-US" sz="3100" dirty="0">
                <a:latin typeface="Calibri" panose="020F0502020204030204" pitchFamily="34" charset="0"/>
                <a:cs typeface="Calibri" panose="020F0502020204030204" pitchFamily="34" charset="0"/>
              </a:rPr>
              <a:t>Returns to Bethany for the night (Mk. 11:11)</a:t>
            </a:r>
          </a:p>
        </p:txBody>
      </p:sp>
    </p:spTree>
    <p:extLst>
      <p:ext uri="{BB962C8B-B14F-4D97-AF65-F5344CB8AC3E}">
        <p14:creationId xmlns:p14="http://schemas.microsoft.com/office/powerpoint/2010/main" val="398075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 calcmode="lin" valueType="num">
                                      <p:cBhvr additive="base">
                                        <p:cTn id="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 calcmode="lin" valueType="num">
                                      <p:cBhvr additive="base">
                                        <p:cTn id="1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 calcmode="lin" valueType="num">
                                      <p:cBhvr additive="base">
                                        <p:cTn id="19"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 calcmode="lin" valueType="num">
                                      <p:cBhvr additive="base">
                                        <p:cTn id="25"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xEl>
                                              <p:pRg st="5" end="5"/>
                                            </p:txEl>
                                          </p:spTgt>
                                        </p:tgtEl>
                                        <p:attrNameLst>
                                          <p:attrName>style.visibility</p:attrName>
                                        </p:attrNameLst>
                                      </p:cBhvr>
                                      <p:to>
                                        <p:strVal val="visible"/>
                                      </p:to>
                                    </p:set>
                                    <p:anim calcmode="lin" valueType="num">
                                      <p:cBhvr additive="base">
                                        <p:cTn id="31"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Summary – Timeline of Jesus’ Last Week</a:t>
            </a:r>
          </a:p>
        </p:txBody>
      </p:sp>
      <p:sp>
        <p:nvSpPr>
          <p:cNvPr id="14" name="Content Placeholder 13"/>
          <p:cNvSpPr>
            <a:spLocks noGrp="1"/>
          </p:cNvSpPr>
          <p:nvPr>
            <p:ph idx="1"/>
          </p:nvPr>
        </p:nvSpPr>
        <p:spPr>
          <a:xfrm>
            <a:off x="1104900" y="1388853"/>
            <a:ext cx="9982200" cy="5305245"/>
          </a:xfrm>
        </p:spPr>
        <p:txBody>
          <a:bodyPr>
            <a:normAutofit/>
          </a:bodyPr>
          <a:lstStyle/>
          <a:p>
            <a:pPr marL="0" indent="0">
              <a:buNone/>
            </a:pPr>
            <a:r>
              <a:rPr lang="en-US" sz="3200" b="1" u="sng" dirty="0">
                <a:latin typeface="Calibri" panose="020F0502020204030204" pitchFamily="34" charset="0"/>
                <a:cs typeface="Calibri" panose="020F0502020204030204" pitchFamily="34" charset="0"/>
              </a:rPr>
              <a:t>Sunday, Nisan 11</a:t>
            </a:r>
          </a:p>
          <a:p>
            <a:pPr marL="627063"/>
            <a:r>
              <a:rPr lang="en-US" sz="3100" dirty="0">
                <a:latin typeface="Calibri" panose="020F0502020204030204" pitchFamily="34" charset="0"/>
                <a:cs typeface="Calibri" panose="020F0502020204030204" pitchFamily="34" charset="0"/>
              </a:rPr>
              <a:t>Jesus curses the barren fig tree (Mk. 11:13)</a:t>
            </a:r>
          </a:p>
          <a:p>
            <a:pPr marL="627063"/>
            <a:r>
              <a:rPr lang="en-US" sz="3100" dirty="0">
                <a:latin typeface="Calibri" panose="020F0502020204030204" pitchFamily="34" charset="0"/>
                <a:cs typeface="Calibri" panose="020F0502020204030204" pitchFamily="34" charset="0"/>
              </a:rPr>
              <a:t>Jesus re-enters Jerusalem and cleanses the Temple (Mk. 11:15)</a:t>
            </a:r>
          </a:p>
          <a:p>
            <a:pPr marL="627063"/>
            <a:r>
              <a:rPr lang="en-US" sz="3100" dirty="0">
                <a:latin typeface="Calibri" panose="020F0502020204030204" pitchFamily="34" charset="0"/>
                <a:cs typeface="Calibri" panose="020F0502020204030204" pitchFamily="34" charset="0"/>
              </a:rPr>
              <a:t>Leaves the city for the night (Mk. 11:19)</a:t>
            </a:r>
          </a:p>
          <a:p>
            <a:pPr marL="0" indent="0">
              <a:buNone/>
            </a:pPr>
            <a:endParaRPr lang="en-US" sz="3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17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Introduction</a:t>
            </a:r>
          </a:p>
        </p:txBody>
      </p:sp>
      <p:sp>
        <p:nvSpPr>
          <p:cNvPr id="14" name="Content Placeholder 13"/>
          <p:cNvSpPr>
            <a:spLocks noGrp="1"/>
          </p:cNvSpPr>
          <p:nvPr>
            <p:ph idx="1"/>
          </p:nvPr>
        </p:nvSpPr>
        <p:spPr>
          <a:xfrm>
            <a:off x="1104900" y="1388853"/>
            <a:ext cx="9982200" cy="5305245"/>
          </a:xfrm>
        </p:spPr>
        <p:txBody>
          <a:bodyPr>
            <a:normAutofit/>
          </a:bodyPr>
          <a:lstStyle/>
          <a:p>
            <a:r>
              <a:rPr lang="en-US" sz="3200" dirty="0">
                <a:latin typeface="Calibri" panose="020F0502020204030204" pitchFamily="34" charset="0"/>
                <a:cs typeface="Calibri" panose="020F0502020204030204" pitchFamily="34" charset="0"/>
              </a:rPr>
              <a:t>While we all know that our LORD arose on Sunday morning, there is some confusion about which day of the week the Savior died.  </a:t>
            </a:r>
          </a:p>
          <a:p>
            <a:r>
              <a:rPr lang="en-US" sz="3200" dirty="0">
                <a:latin typeface="Calibri" panose="020F0502020204030204" pitchFamily="34" charset="0"/>
                <a:cs typeface="Calibri" panose="020F0502020204030204" pitchFamily="34" charset="0"/>
              </a:rPr>
              <a:t>The most common belief is that Jesus died on Friday afternoon, which is why we celebrate Good Friday.  </a:t>
            </a:r>
          </a:p>
          <a:p>
            <a:r>
              <a:rPr lang="en-US" sz="3200" dirty="0">
                <a:latin typeface="Calibri" panose="020F0502020204030204" pitchFamily="34" charset="0"/>
                <a:cs typeface="Calibri" panose="020F0502020204030204" pitchFamily="34" charset="0"/>
              </a:rPr>
              <a:t>However, there is biblical evidence to suggest that Friday was </a:t>
            </a:r>
            <a:r>
              <a:rPr lang="en-US" sz="3200" b="1" dirty="0">
                <a:solidFill>
                  <a:srgbClr val="FF0000"/>
                </a:solidFill>
                <a:latin typeface="Calibri" panose="020F0502020204030204" pitchFamily="34" charset="0"/>
                <a:cs typeface="Calibri" panose="020F0502020204030204" pitchFamily="34" charset="0"/>
              </a:rPr>
              <a:t>not</a:t>
            </a:r>
            <a:r>
              <a:rPr lang="en-US" sz="3200" dirty="0">
                <a:latin typeface="Calibri" panose="020F0502020204030204" pitchFamily="34" charset="0"/>
                <a:cs typeface="Calibri" panose="020F0502020204030204" pitchFamily="34" charset="0"/>
              </a:rPr>
              <a:t> the day of our LORD’s death and that perhaps Wednesday was the day.  </a:t>
            </a:r>
          </a:p>
          <a:p>
            <a:r>
              <a:rPr lang="en-US" sz="3200" dirty="0">
                <a:latin typeface="Calibri" panose="020F0502020204030204" pitchFamily="34" charset="0"/>
                <a:cs typeface="Calibri" panose="020F0502020204030204" pitchFamily="34" charset="0"/>
              </a:rPr>
              <a:t>Therefore, tonight we will seek to accurately determine  which day the Savior died for our sins. </a:t>
            </a:r>
          </a:p>
          <a:p>
            <a:endParaRPr lang="en-US" sz="3200" dirty="0">
              <a:latin typeface="Calibri" panose="020F0502020204030204" pitchFamily="34" charset="0"/>
              <a:cs typeface="Calibri" panose="020F0502020204030204" pitchFamily="34" charset="0"/>
            </a:endParaRPr>
          </a:p>
          <a:p>
            <a:endParaRPr lang="en-US" sz="32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56239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Summary – Timeline of Jesus’ Last Week</a:t>
            </a:r>
          </a:p>
        </p:txBody>
      </p:sp>
      <p:sp>
        <p:nvSpPr>
          <p:cNvPr id="14" name="Content Placeholder 13"/>
          <p:cNvSpPr>
            <a:spLocks noGrp="1"/>
          </p:cNvSpPr>
          <p:nvPr>
            <p:ph idx="1"/>
          </p:nvPr>
        </p:nvSpPr>
        <p:spPr>
          <a:xfrm>
            <a:off x="1104900" y="1388853"/>
            <a:ext cx="9982200" cy="5305245"/>
          </a:xfrm>
        </p:spPr>
        <p:txBody>
          <a:bodyPr>
            <a:normAutofit/>
          </a:bodyPr>
          <a:lstStyle/>
          <a:p>
            <a:pPr marL="0" indent="0">
              <a:buNone/>
            </a:pPr>
            <a:r>
              <a:rPr lang="en-US" sz="3200" b="1" u="sng" dirty="0">
                <a:latin typeface="Calibri" panose="020F0502020204030204" pitchFamily="34" charset="0"/>
                <a:cs typeface="Calibri" panose="020F0502020204030204" pitchFamily="34" charset="0"/>
              </a:rPr>
              <a:t>Monday, Nisan 12</a:t>
            </a:r>
          </a:p>
          <a:p>
            <a:pPr marL="627063"/>
            <a:r>
              <a:rPr lang="en-US" sz="3100" dirty="0">
                <a:latin typeface="Calibri" panose="020F0502020204030204" pitchFamily="34" charset="0"/>
                <a:cs typeface="Calibri" panose="020F0502020204030204" pitchFamily="34" charset="0"/>
              </a:rPr>
              <a:t>The disciples notice that the fig tree has withered</a:t>
            </a:r>
          </a:p>
          <a:p>
            <a:pPr marL="627063"/>
            <a:r>
              <a:rPr lang="en-US" sz="3100" dirty="0">
                <a:latin typeface="Calibri" panose="020F0502020204030204" pitchFamily="34" charset="0"/>
                <a:cs typeface="Calibri" panose="020F0502020204030204" pitchFamily="34" charset="0"/>
              </a:rPr>
              <a:t>Jesus re-enters Jerusalem and is questioned by the Chief Priest, Scribes, Pharisees, Herodians, and Sadducees (Mk. 11:27 –12:34)</a:t>
            </a:r>
          </a:p>
          <a:p>
            <a:pPr marL="627063"/>
            <a:r>
              <a:rPr lang="en-US" sz="3100" dirty="0">
                <a:latin typeface="Calibri" panose="020F0502020204030204" pitchFamily="34" charset="0"/>
                <a:cs typeface="Calibri" panose="020F0502020204030204" pitchFamily="34" charset="0"/>
              </a:rPr>
              <a:t>Leaves the city to return to Bethany and spends the night in the home of Simon the leper (Mk. 14:1-3) </a:t>
            </a:r>
          </a:p>
          <a:p>
            <a:pPr marL="627063"/>
            <a:r>
              <a:rPr lang="en-US" sz="3100" dirty="0">
                <a:latin typeface="Calibri" panose="020F0502020204030204" pitchFamily="34" charset="0"/>
                <a:cs typeface="Calibri" panose="020F0502020204030204" pitchFamily="34" charset="0"/>
              </a:rPr>
              <a:t>Note: According to the Jewish method of reckoning time, a new day begins after 6 p.m.   This occurs Tuesday according to Jewish time</a:t>
            </a:r>
          </a:p>
          <a:p>
            <a:pPr marL="0" indent="0">
              <a:buNone/>
            </a:pPr>
            <a:endParaRPr lang="en-US" sz="3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44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Summary – Timeline of Jesus’ Last Week</a:t>
            </a:r>
          </a:p>
        </p:txBody>
      </p:sp>
      <p:sp>
        <p:nvSpPr>
          <p:cNvPr id="14" name="Content Placeholder 13"/>
          <p:cNvSpPr>
            <a:spLocks noGrp="1"/>
          </p:cNvSpPr>
          <p:nvPr>
            <p:ph idx="1"/>
          </p:nvPr>
        </p:nvSpPr>
        <p:spPr>
          <a:xfrm>
            <a:off x="1112520" y="1397562"/>
            <a:ext cx="9982200" cy="5305245"/>
          </a:xfrm>
        </p:spPr>
        <p:txBody>
          <a:bodyPr>
            <a:noAutofit/>
          </a:bodyPr>
          <a:lstStyle/>
          <a:p>
            <a:pPr marL="0" indent="0">
              <a:buNone/>
            </a:pPr>
            <a:r>
              <a:rPr lang="en-US" sz="3200" b="1" u="sng" dirty="0">
                <a:latin typeface="Calibri" panose="020F0502020204030204" pitchFamily="34" charset="0"/>
                <a:cs typeface="Calibri" panose="020F0502020204030204" pitchFamily="34" charset="0"/>
              </a:rPr>
              <a:t>Tuesday, Nisan 13</a:t>
            </a:r>
          </a:p>
          <a:p>
            <a:pPr marL="627063"/>
            <a:r>
              <a:rPr lang="en-US" sz="3200" dirty="0">
                <a:latin typeface="Calibri" panose="020F0502020204030204" pitchFamily="34" charset="0"/>
                <a:cs typeface="Calibri" panose="020F0502020204030204" pitchFamily="34" charset="0"/>
              </a:rPr>
              <a:t>The disciples ask Jesus where did He want them to go and prepare for the Passover (Mk. 14:12)</a:t>
            </a:r>
          </a:p>
          <a:p>
            <a:pPr marL="627063"/>
            <a:r>
              <a:rPr lang="en-US" sz="3200" dirty="0">
                <a:latin typeface="Calibri" panose="020F0502020204030204" pitchFamily="34" charset="0"/>
                <a:cs typeface="Calibri" panose="020F0502020204030204" pitchFamily="34" charset="0"/>
              </a:rPr>
              <a:t>That evening (Wednesday per Jewish time) Jesus institutes the LORD’s Supper (Mk. 14:17-25)</a:t>
            </a:r>
          </a:p>
          <a:p>
            <a:pPr marL="627063"/>
            <a:r>
              <a:rPr lang="en-US" sz="3200" dirty="0">
                <a:latin typeface="Calibri" panose="020F0502020204030204" pitchFamily="34" charset="0"/>
                <a:cs typeface="Calibri" panose="020F0502020204030204" pitchFamily="34" charset="0"/>
              </a:rPr>
              <a:t>Jesus goes to pray in the Garden of Gethsemane (Mk. 14:26-41)</a:t>
            </a:r>
          </a:p>
        </p:txBody>
      </p:sp>
    </p:spTree>
    <p:extLst>
      <p:ext uri="{BB962C8B-B14F-4D97-AF65-F5344CB8AC3E}">
        <p14:creationId xmlns:p14="http://schemas.microsoft.com/office/powerpoint/2010/main" val="193808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Summary – Timeline of Jesus’ Last Week</a:t>
            </a:r>
          </a:p>
        </p:txBody>
      </p:sp>
      <p:sp>
        <p:nvSpPr>
          <p:cNvPr id="14" name="Content Placeholder 13"/>
          <p:cNvSpPr>
            <a:spLocks noGrp="1"/>
          </p:cNvSpPr>
          <p:nvPr>
            <p:ph idx="1"/>
          </p:nvPr>
        </p:nvSpPr>
        <p:spPr>
          <a:xfrm>
            <a:off x="1104900" y="1388853"/>
            <a:ext cx="9982200" cy="5305245"/>
          </a:xfrm>
        </p:spPr>
        <p:txBody>
          <a:bodyPr>
            <a:normAutofit fontScale="85000" lnSpcReduction="20000"/>
          </a:bodyPr>
          <a:lstStyle/>
          <a:p>
            <a:pPr marL="0" indent="0">
              <a:buNone/>
            </a:pPr>
            <a:r>
              <a:rPr lang="en-US" sz="3200" b="1" u="sng" dirty="0">
                <a:latin typeface="Calibri" panose="020F0502020204030204" pitchFamily="34" charset="0"/>
                <a:cs typeface="Calibri" panose="020F0502020204030204" pitchFamily="34" charset="0"/>
              </a:rPr>
              <a:t>Wednesday, Nisan 14</a:t>
            </a:r>
          </a:p>
          <a:p>
            <a:pPr marL="627063"/>
            <a:r>
              <a:rPr lang="en-US" sz="3300" dirty="0">
                <a:latin typeface="Calibri" panose="020F0502020204030204" pitchFamily="34" charset="0"/>
                <a:cs typeface="Calibri" panose="020F0502020204030204" pitchFamily="34" charset="0"/>
              </a:rPr>
              <a:t>Before dawn, Jesus is arrested and taken to the High Priest (Mk. 14:42-52)</a:t>
            </a:r>
          </a:p>
          <a:p>
            <a:pPr marL="627063"/>
            <a:r>
              <a:rPr lang="en-US" sz="3300" dirty="0">
                <a:latin typeface="Calibri" panose="020F0502020204030204" pitchFamily="34" charset="0"/>
                <a:cs typeface="Calibri" panose="020F0502020204030204" pitchFamily="34" charset="0"/>
              </a:rPr>
              <a:t>Peter denies Jesus (Mk. 14:53-72)</a:t>
            </a:r>
          </a:p>
          <a:p>
            <a:pPr marL="627063"/>
            <a:r>
              <a:rPr lang="en-US" sz="3300" dirty="0">
                <a:latin typeface="Calibri" panose="020F0502020204030204" pitchFamily="34" charset="0"/>
                <a:cs typeface="Calibri" panose="020F0502020204030204" pitchFamily="34" charset="0"/>
              </a:rPr>
              <a:t>Jesus is tried and convicted by Pilate (Mk. 15:1-15)</a:t>
            </a:r>
          </a:p>
          <a:p>
            <a:pPr marL="627063"/>
            <a:r>
              <a:rPr lang="en-US" sz="3300" dirty="0">
                <a:latin typeface="Calibri" panose="020F0502020204030204" pitchFamily="34" charset="0"/>
                <a:cs typeface="Calibri" panose="020F0502020204030204" pitchFamily="34" charset="0"/>
              </a:rPr>
              <a:t>Jesus is crucified at 9 a.m. (Mk. 15:25)</a:t>
            </a:r>
          </a:p>
          <a:p>
            <a:pPr marL="627063"/>
            <a:r>
              <a:rPr lang="en-US" sz="3300" dirty="0">
                <a:latin typeface="Calibri" panose="020F0502020204030204" pitchFamily="34" charset="0"/>
                <a:cs typeface="Calibri" panose="020F0502020204030204" pitchFamily="34" charset="0"/>
              </a:rPr>
              <a:t>Darkness covers the earth from Noon to 3 p.m.</a:t>
            </a:r>
          </a:p>
          <a:p>
            <a:pPr marL="627063"/>
            <a:r>
              <a:rPr lang="en-US" sz="3300" dirty="0">
                <a:latin typeface="Calibri" panose="020F0502020204030204" pitchFamily="34" charset="0"/>
                <a:cs typeface="Calibri" panose="020F0502020204030204" pitchFamily="34" charset="0"/>
              </a:rPr>
              <a:t>Jesus dies at 3 p.m.</a:t>
            </a:r>
          </a:p>
          <a:p>
            <a:pPr marL="627063"/>
            <a:r>
              <a:rPr lang="en-US" sz="3300" dirty="0">
                <a:latin typeface="Calibri" panose="020F0502020204030204" pitchFamily="34" charset="0"/>
                <a:cs typeface="Calibri" panose="020F0502020204030204" pitchFamily="34" charset="0"/>
              </a:rPr>
              <a:t>Between 3 – 5 p.m. Joseph of Arimathea buries the body of Jesus (Mk. 15:42-45)</a:t>
            </a:r>
          </a:p>
          <a:p>
            <a:pPr marL="627063"/>
            <a:r>
              <a:rPr lang="en-US" sz="3300" dirty="0">
                <a:latin typeface="Calibri" panose="020F0502020204030204" pitchFamily="34" charset="0"/>
                <a:cs typeface="Calibri" panose="020F0502020204030204" pitchFamily="34" charset="0"/>
              </a:rPr>
              <a:t>The Passover feast begins after sundown </a:t>
            </a:r>
          </a:p>
        </p:txBody>
      </p:sp>
    </p:spTree>
    <p:extLst>
      <p:ext uri="{BB962C8B-B14F-4D97-AF65-F5344CB8AC3E}">
        <p14:creationId xmlns:p14="http://schemas.microsoft.com/office/powerpoint/2010/main" val="89781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xEl>
                                              <p:pRg st="5" end="5"/>
                                            </p:txEl>
                                          </p:spTgt>
                                        </p:tgtEl>
                                        <p:attrNameLst>
                                          <p:attrName>style.visibility</p:attrName>
                                        </p:attrNameLst>
                                      </p:cBhvr>
                                      <p:to>
                                        <p:strVal val="visible"/>
                                      </p:to>
                                    </p:set>
                                    <p:anim calcmode="lin" valueType="num">
                                      <p:cBhvr additive="base">
                                        <p:cTn id="37"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
                                            <p:txEl>
                                              <p:pRg st="6" end="6"/>
                                            </p:txEl>
                                          </p:spTgt>
                                        </p:tgtEl>
                                        <p:attrNameLst>
                                          <p:attrName>style.visibility</p:attrName>
                                        </p:attrNameLst>
                                      </p:cBhvr>
                                      <p:to>
                                        <p:strVal val="visible"/>
                                      </p:to>
                                    </p:set>
                                    <p:anim calcmode="lin" valueType="num">
                                      <p:cBhvr additive="base">
                                        <p:cTn id="43"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
                                            <p:txEl>
                                              <p:pRg st="7" end="7"/>
                                            </p:txEl>
                                          </p:spTgt>
                                        </p:tgtEl>
                                        <p:attrNameLst>
                                          <p:attrName>style.visibility</p:attrName>
                                        </p:attrNameLst>
                                      </p:cBhvr>
                                      <p:to>
                                        <p:strVal val="visible"/>
                                      </p:to>
                                    </p:set>
                                    <p:anim calcmode="lin" valueType="num">
                                      <p:cBhvr additive="base">
                                        <p:cTn id="4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4">
                                            <p:txEl>
                                              <p:pRg st="8" end="8"/>
                                            </p:txEl>
                                          </p:spTgt>
                                        </p:tgtEl>
                                        <p:attrNameLst>
                                          <p:attrName>style.visibility</p:attrName>
                                        </p:attrNameLst>
                                      </p:cBhvr>
                                      <p:to>
                                        <p:strVal val="visible"/>
                                      </p:to>
                                    </p:set>
                                    <p:anim calcmode="lin" valueType="num">
                                      <p:cBhvr additive="base">
                                        <p:cTn id="55" dur="500" fill="hold"/>
                                        <p:tgtEl>
                                          <p:spTgt spid="1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Summary – Timeline of Jesus’ Last Week</a:t>
            </a:r>
          </a:p>
        </p:txBody>
      </p:sp>
      <p:sp>
        <p:nvSpPr>
          <p:cNvPr id="14" name="Content Placeholder 13"/>
          <p:cNvSpPr>
            <a:spLocks noGrp="1"/>
          </p:cNvSpPr>
          <p:nvPr>
            <p:ph idx="1"/>
          </p:nvPr>
        </p:nvSpPr>
        <p:spPr>
          <a:xfrm>
            <a:off x="1104900" y="1388853"/>
            <a:ext cx="9982200" cy="5305245"/>
          </a:xfrm>
        </p:spPr>
        <p:txBody>
          <a:bodyPr>
            <a:normAutofit/>
          </a:bodyPr>
          <a:lstStyle/>
          <a:p>
            <a:pPr marL="0" indent="0">
              <a:buNone/>
            </a:pPr>
            <a:r>
              <a:rPr lang="en-US" sz="3200" b="1" u="sng" dirty="0">
                <a:latin typeface="Calibri" panose="020F0502020204030204" pitchFamily="34" charset="0"/>
                <a:cs typeface="Calibri" panose="020F0502020204030204" pitchFamily="34" charset="0"/>
              </a:rPr>
              <a:t>Thursday, Nisan 15</a:t>
            </a:r>
          </a:p>
          <a:p>
            <a:pPr marL="687388"/>
            <a:r>
              <a:rPr lang="en-US" sz="3200" dirty="0">
                <a:latin typeface="Calibri" panose="020F0502020204030204" pitchFamily="34" charset="0"/>
                <a:cs typeface="Calibri" panose="020F0502020204030204" pitchFamily="34" charset="0"/>
              </a:rPr>
              <a:t>High Holy Day for the Jews</a:t>
            </a:r>
          </a:p>
          <a:p>
            <a:pPr marL="0" marR="0" indent="0">
              <a:lnSpc>
                <a:spcPct val="100000"/>
              </a:lnSpc>
              <a:spcAft>
                <a:spcPts val="0"/>
              </a:spcAft>
              <a:buNone/>
            </a:pPr>
            <a:r>
              <a:rPr lang="en-US" sz="3200" b="1" u="sng" dirty="0">
                <a:latin typeface="Calibri" panose="020F0502020204030204" pitchFamily="34" charset="0"/>
                <a:cs typeface="Calibri" panose="020F0502020204030204" pitchFamily="34" charset="0"/>
              </a:rPr>
              <a:t>Friday, Nisan 16</a:t>
            </a:r>
          </a:p>
          <a:p>
            <a:pPr marL="739775" marR="0" lvl="0">
              <a:spcAft>
                <a:spcPts val="0"/>
              </a:spcAft>
              <a:tabLst>
                <a:tab pos="228600" algn="l"/>
              </a:tabLst>
            </a:pPr>
            <a:r>
              <a:rPr lang="en-US" sz="3200" dirty="0">
                <a:latin typeface="Calibri" panose="020F0502020204030204" pitchFamily="34" charset="0"/>
                <a:cs typeface="Calibri" panose="020F0502020204030204" pitchFamily="34" charset="0"/>
              </a:rPr>
              <a:t>The women buy and prepare the spices to anoint Jesus’ body (Mk. 16:1)</a:t>
            </a:r>
          </a:p>
          <a:p>
            <a:pPr marL="0" indent="0">
              <a:lnSpc>
                <a:spcPct val="110000"/>
              </a:lnSpc>
              <a:buNone/>
            </a:pPr>
            <a:b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endParaRPr lang="en-US" sz="3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6521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Summary – Timeline of Jesus’ Last Week</a:t>
            </a:r>
          </a:p>
        </p:txBody>
      </p:sp>
      <p:sp>
        <p:nvSpPr>
          <p:cNvPr id="14" name="Content Placeholder 13"/>
          <p:cNvSpPr>
            <a:spLocks noGrp="1"/>
          </p:cNvSpPr>
          <p:nvPr>
            <p:ph idx="1"/>
          </p:nvPr>
        </p:nvSpPr>
        <p:spPr>
          <a:xfrm>
            <a:off x="1104900" y="1388853"/>
            <a:ext cx="9982200" cy="5305245"/>
          </a:xfrm>
        </p:spPr>
        <p:txBody>
          <a:bodyPr>
            <a:normAutofit/>
          </a:bodyPr>
          <a:lstStyle/>
          <a:p>
            <a:pPr marL="0" indent="0">
              <a:lnSpc>
                <a:spcPct val="110000"/>
              </a:lnSpc>
              <a:buNone/>
            </a:pPr>
            <a:r>
              <a:rPr lang="en-US" sz="3200" b="1" u="sng" dirty="0">
                <a:latin typeface="Calibri" panose="020F0502020204030204" pitchFamily="34" charset="0"/>
                <a:cs typeface="Calibri" panose="020F0502020204030204" pitchFamily="34" charset="0"/>
              </a:rPr>
              <a:t>Saturday, Nisan 17</a:t>
            </a:r>
          </a:p>
          <a:p>
            <a:pPr marL="687388" marR="0" lvl="0">
              <a:spcAft>
                <a:spcPts val="0"/>
              </a:spcAft>
              <a:tabLst>
                <a:tab pos="228600" algn="l"/>
              </a:tabLst>
            </a:pPr>
            <a:r>
              <a:rPr lang="en-US" sz="3200" dirty="0">
                <a:latin typeface="Calibri" panose="020F0502020204030204" pitchFamily="34" charset="0"/>
                <a:cs typeface="Calibri" panose="020F0502020204030204" pitchFamily="34" charset="0"/>
              </a:rPr>
              <a:t>The weekly Sabbath</a:t>
            </a:r>
          </a:p>
          <a:p>
            <a:pPr marL="0" indent="0">
              <a:lnSpc>
                <a:spcPct val="110000"/>
              </a:lnSpc>
              <a:buNone/>
            </a:pPr>
            <a:r>
              <a:rPr lang="en-US" sz="3200" b="1" u="sng" dirty="0">
                <a:latin typeface="Calibri" panose="020F0502020204030204" pitchFamily="34" charset="0"/>
                <a:cs typeface="Calibri" panose="020F0502020204030204" pitchFamily="34" charset="0"/>
              </a:rPr>
              <a:t>Sunday, Nisan 18</a:t>
            </a:r>
          </a:p>
          <a:p>
            <a:pPr marL="1030288" marR="0" lvl="0" indent="-571500">
              <a:lnSpc>
                <a:spcPct val="200000"/>
              </a:lnSpc>
              <a:spcBef>
                <a:spcPts val="0"/>
              </a:spcBef>
              <a:spcAft>
                <a:spcPts val="0"/>
              </a:spcAft>
              <a:tabLst>
                <a:tab pos="228600" algn="l"/>
              </a:tabLst>
            </a:pPr>
            <a:r>
              <a:rPr lang="en-US" sz="3200" dirty="0">
                <a:latin typeface="Calibri" panose="020F0502020204030204" pitchFamily="34" charset="0"/>
                <a:cs typeface="Calibri" panose="020F0502020204030204" pitchFamily="34" charset="0"/>
              </a:rPr>
              <a:t>The women find the tomb empty (Mk. 16:2-4)</a:t>
            </a:r>
            <a:b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endParaRPr lang="en-US" sz="3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9600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Summary – Timeline of Jesus’ Last Week</a:t>
            </a:r>
          </a:p>
        </p:txBody>
      </p:sp>
      <p:graphicFrame>
        <p:nvGraphicFramePr>
          <p:cNvPr id="2" name="Table 1">
            <a:extLst>
              <a:ext uri="{FF2B5EF4-FFF2-40B4-BE49-F238E27FC236}">
                <a16:creationId xmlns:a16="http://schemas.microsoft.com/office/drawing/2014/main" id="{4C580908-B87D-F5E0-2E55-BF67089478DE}"/>
              </a:ext>
            </a:extLst>
          </p:cNvPr>
          <p:cNvGraphicFramePr>
            <a:graphicFrameLocks noGrp="1"/>
          </p:cNvGraphicFramePr>
          <p:nvPr>
            <p:extLst>
              <p:ext uri="{D42A27DB-BD31-4B8C-83A1-F6EECF244321}">
                <p14:modId xmlns:p14="http://schemas.microsoft.com/office/powerpoint/2010/main" val="3009443125"/>
              </p:ext>
            </p:extLst>
          </p:nvPr>
        </p:nvGraphicFramePr>
        <p:xfrm>
          <a:off x="495304" y="2169464"/>
          <a:ext cx="10797879" cy="2316480"/>
        </p:xfrm>
        <a:graphic>
          <a:graphicData uri="http://schemas.openxmlformats.org/drawingml/2006/table">
            <a:tbl>
              <a:tblPr firstRow="1" bandRow="1">
                <a:tableStyleId>{616DA210-FB5B-4158-B5E0-FEB733F419BA}</a:tableStyleId>
              </a:tblPr>
              <a:tblGrid>
                <a:gridCol w="914400">
                  <a:extLst>
                    <a:ext uri="{9D8B030D-6E8A-4147-A177-3AD203B41FA5}">
                      <a16:colId xmlns:a16="http://schemas.microsoft.com/office/drawing/2014/main" val="3267919247"/>
                    </a:ext>
                  </a:extLst>
                </a:gridCol>
                <a:gridCol w="497559">
                  <a:extLst>
                    <a:ext uri="{9D8B030D-6E8A-4147-A177-3AD203B41FA5}">
                      <a16:colId xmlns:a16="http://schemas.microsoft.com/office/drawing/2014/main" val="1605240339"/>
                    </a:ext>
                  </a:extLst>
                </a:gridCol>
                <a:gridCol w="493995">
                  <a:extLst>
                    <a:ext uri="{9D8B030D-6E8A-4147-A177-3AD203B41FA5}">
                      <a16:colId xmlns:a16="http://schemas.microsoft.com/office/drawing/2014/main" val="3594028874"/>
                    </a:ext>
                  </a:extLst>
                </a:gridCol>
                <a:gridCol w="987993">
                  <a:extLst>
                    <a:ext uri="{9D8B030D-6E8A-4147-A177-3AD203B41FA5}">
                      <a16:colId xmlns:a16="http://schemas.microsoft.com/office/drawing/2014/main" val="4145253003"/>
                    </a:ext>
                  </a:extLst>
                </a:gridCol>
                <a:gridCol w="493995">
                  <a:extLst>
                    <a:ext uri="{9D8B030D-6E8A-4147-A177-3AD203B41FA5}">
                      <a16:colId xmlns:a16="http://schemas.microsoft.com/office/drawing/2014/main" val="190549326"/>
                    </a:ext>
                  </a:extLst>
                </a:gridCol>
                <a:gridCol w="493995">
                  <a:extLst>
                    <a:ext uri="{9D8B030D-6E8A-4147-A177-3AD203B41FA5}">
                      <a16:colId xmlns:a16="http://schemas.microsoft.com/office/drawing/2014/main" val="2003375036"/>
                    </a:ext>
                  </a:extLst>
                </a:gridCol>
                <a:gridCol w="987993">
                  <a:extLst>
                    <a:ext uri="{9D8B030D-6E8A-4147-A177-3AD203B41FA5}">
                      <a16:colId xmlns:a16="http://schemas.microsoft.com/office/drawing/2014/main" val="3755926318"/>
                    </a:ext>
                  </a:extLst>
                </a:gridCol>
                <a:gridCol w="493995">
                  <a:extLst>
                    <a:ext uri="{9D8B030D-6E8A-4147-A177-3AD203B41FA5}">
                      <a16:colId xmlns:a16="http://schemas.microsoft.com/office/drawing/2014/main" val="4214428038"/>
                    </a:ext>
                  </a:extLst>
                </a:gridCol>
                <a:gridCol w="493995">
                  <a:extLst>
                    <a:ext uri="{9D8B030D-6E8A-4147-A177-3AD203B41FA5}">
                      <a16:colId xmlns:a16="http://schemas.microsoft.com/office/drawing/2014/main" val="3331671431"/>
                    </a:ext>
                  </a:extLst>
                </a:gridCol>
                <a:gridCol w="987993">
                  <a:extLst>
                    <a:ext uri="{9D8B030D-6E8A-4147-A177-3AD203B41FA5}">
                      <a16:colId xmlns:a16="http://schemas.microsoft.com/office/drawing/2014/main" val="3240768046"/>
                    </a:ext>
                  </a:extLst>
                </a:gridCol>
                <a:gridCol w="493995">
                  <a:extLst>
                    <a:ext uri="{9D8B030D-6E8A-4147-A177-3AD203B41FA5}">
                      <a16:colId xmlns:a16="http://schemas.microsoft.com/office/drawing/2014/main" val="1325525492"/>
                    </a:ext>
                  </a:extLst>
                </a:gridCol>
                <a:gridCol w="493995">
                  <a:extLst>
                    <a:ext uri="{9D8B030D-6E8A-4147-A177-3AD203B41FA5}">
                      <a16:colId xmlns:a16="http://schemas.microsoft.com/office/drawing/2014/main" val="3037629776"/>
                    </a:ext>
                  </a:extLst>
                </a:gridCol>
                <a:gridCol w="987993">
                  <a:extLst>
                    <a:ext uri="{9D8B030D-6E8A-4147-A177-3AD203B41FA5}">
                      <a16:colId xmlns:a16="http://schemas.microsoft.com/office/drawing/2014/main" val="1277557536"/>
                    </a:ext>
                  </a:extLst>
                </a:gridCol>
                <a:gridCol w="493995">
                  <a:extLst>
                    <a:ext uri="{9D8B030D-6E8A-4147-A177-3AD203B41FA5}">
                      <a16:colId xmlns:a16="http://schemas.microsoft.com/office/drawing/2014/main" val="1357462155"/>
                    </a:ext>
                  </a:extLst>
                </a:gridCol>
                <a:gridCol w="493995">
                  <a:extLst>
                    <a:ext uri="{9D8B030D-6E8A-4147-A177-3AD203B41FA5}">
                      <a16:colId xmlns:a16="http://schemas.microsoft.com/office/drawing/2014/main" val="32722570"/>
                    </a:ext>
                  </a:extLst>
                </a:gridCol>
                <a:gridCol w="987993">
                  <a:extLst>
                    <a:ext uri="{9D8B030D-6E8A-4147-A177-3AD203B41FA5}">
                      <a16:colId xmlns:a16="http://schemas.microsoft.com/office/drawing/2014/main" val="3504178819"/>
                    </a:ext>
                  </a:extLst>
                </a:gridCol>
              </a:tblGrid>
              <a:tr h="342060">
                <a:tc>
                  <a:txBody>
                    <a:bodyPr/>
                    <a:lstStyle/>
                    <a:p>
                      <a:pPr algn="ctr"/>
                      <a:r>
                        <a:rPr lang="en-US" sz="1200" b="0" dirty="0"/>
                        <a:t>Modern</a:t>
                      </a:r>
                    </a:p>
                    <a:p>
                      <a:pPr algn="ctr"/>
                      <a:r>
                        <a:rPr lang="en-US" sz="1200" b="0" dirty="0"/>
                        <a:t>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b="0" dirty="0"/>
                        <a:t>Tue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US" b="0" dirty="0"/>
                        <a:t>Wednesday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tc>
                <a:tc hMerge="1">
                  <a:txBody>
                    <a:bodyPr/>
                    <a:lstStyle/>
                    <a:p>
                      <a:pPr algn="ctr"/>
                      <a:endParaRPr lang="en-US" dirty="0"/>
                    </a:p>
                  </a:txBody>
                  <a:tcPr/>
                </a:tc>
                <a:tc gridSpan="3">
                  <a:txBody>
                    <a:bodyPr/>
                    <a:lstStyle/>
                    <a:p>
                      <a:pPr algn="ctr"/>
                      <a:r>
                        <a:rPr lang="en-US" b="0" dirty="0"/>
                        <a:t>Thursday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tc>
                <a:tc hMerge="1">
                  <a:txBody>
                    <a:bodyPr/>
                    <a:lstStyle/>
                    <a:p>
                      <a:pPr algn="ctr"/>
                      <a:endParaRPr lang="en-US" dirty="0"/>
                    </a:p>
                  </a:txBody>
                  <a:tcPr/>
                </a:tc>
                <a:tc gridSpan="3">
                  <a:txBody>
                    <a:bodyPr/>
                    <a:lstStyle/>
                    <a:p>
                      <a:pPr algn="ctr"/>
                      <a:r>
                        <a:rPr lang="en-US" b="0" dirty="0"/>
                        <a:t>Friday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tc>
                <a:tc hMerge="1">
                  <a:txBody>
                    <a:bodyPr/>
                    <a:lstStyle/>
                    <a:p>
                      <a:pPr algn="ctr"/>
                      <a:endParaRPr lang="en-US" dirty="0"/>
                    </a:p>
                  </a:txBody>
                  <a:tcPr/>
                </a:tc>
                <a:tc gridSpan="3">
                  <a:txBody>
                    <a:bodyPr/>
                    <a:lstStyle/>
                    <a:p>
                      <a:pPr algn="ctr"/>
                      <a:r>
                        <a:rPr lang="en-US" b="0" dirty="0"/>
                        <a:t>Saturday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tc>
                <a:tc hMerge="1">
                  <a:txBody>
                    <a:bodyPr/>
                    <a:lstStyle/>
                    <a:p>
                      <a:pPr algn="ctr"/>
                      <a:endParaRPr lang="en-US" dirty="0"/>
                    </a:p>
                  </a:txBody>
                  <a:tcPr/>
                </a:tc>
                <a:tc gridSpan="2">
                  <a:txBody>
                    <a:bodyPr/>
                    <a:lstStyle/>
                    <a:p>
                      <a:pPr algn="ctr"/>
                      <a:r>
                        <a:rPr lang="en-US" b="0" dirty="0"/>
                        <a:t>Sunday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tc>
                <a:extLst>
                  <a:ext uri="{0D108BD9-81ED-4DB2-BD59-A6C34878D82A}">
                    <a16:rowId xmlns:a16="http://schemas.microsoft.com/office/drawing/2014/main" val="1344970299"/>
                  </a:ext>
                </a:extLst>
              </a:tr>
              <a:tr h="376266">
                <a:tc>
                  <a:txBody>
                    <a:bodyPr/>
                    <a:lstStyle/>
                    <a:p>
                      <a:pPr algn="ctr"/>
                      <a:r>
                        <a:rPr lang="en-US" sz="1200" dirty="0"/>
                        <a:t>Jewish</a:t>
                      </a:r>
                    </a:p>
                    <a:p>
                      <a:pPr algn="ctr"/>
                      <a:r>
                        <a:rPr lang="en-US" sz="1200" dirty="0"/>
                        <a:t>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US" dirty="0"/>
                        <a:t>Wednesday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a:tc>
                <a:tc gridSpan="3">
                  <a:txBody>
                    <a:bodyPr/>
                    <a:lstStyle/>
                    <a:p>
                      <a:pPr algn="ctr"/>
                      <a:r>
                        <a:rPr lang="en-US" dirty="0"/>
                        <a:t>Thursday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a:tc>
                <a:tc gridSpan="3">
                  <a:txBody>
                    <a:bodyPr/>
                    <a:lstStyle/>
                    <a:p>
                      <a:pPr algn="ctr"/>
                      <a:r>
                        <a:rPr lang="en-US" dirty="0"/>
                        <a:t>Friday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a:tc>
                <a:tc gridSpan="3">
                  <a:txBody>
                    <a:bodyPr/>
                    <a:lstStyle/>
                    <a:p>
                      <a:pPr algn="ctr"/>
                      <a:r>
                        <a:rPr lang="en-US" dirty="0"/>
                        <a:t>Saturday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a:tc>
                <a:tc gridSpan="3">
                  <a:txBody>
                    <a:bodyPr/>
                    <a:lstStyle/>
                    <a:p>
                      <a:pPr algn="ctr"/>
                      <a:r>
                        <a:rPr lang="en-US" dirty="0"/>
                        <a:t>Sunday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911811539"/>
                  </a:ext>
                </a:extLst>
              </a:tr>
              <a:tr h="273648">
                <a:tc>
                  <a:txBody>
                    <a:bodyPr/>
                    <a:lstStyle/>
                    <a:p>
                      <a:pPr algn="ctr"/>
                      <a:r>
                        <a:rPr lang="en-US" sz="1200" dirty="0"/>
                        <a:t>Date</a:t>
                      </a:r>
                    </a:p>
                  </a:txBody>
                  <a:tcPr anchor="ctr">
                    <a:lnT w="12700" cap="flat" cmpd="sng" algn="ctr">
                      <a:solidFill>
                        <a:schemeClr val="tx1"/>
                      </a:solidFill>
                      <a:prstDash val="solid"/>
                      <a:round/>
                      <a:headEnd type="none" w="med" len="med"/>
                      <a:tailEnd type="none" w="med" len="med"/>
                    </a:lnT>
                  </a:tcPr>
                </a:tc>
                <a:tc gridSpan="3">
                  <a:txBody>
                    <a:bodyPr/>
                    <a:lstStyle/>
                    <a:p>
                      <a:pPr algn="ctr"/>
                      <a:r>
                        <a:rPr lang="en-US" dirty="0"/>
                        <a:t>Nisan 14</a:t>
                      </a:r>
                    </a:p>
                  </a:txBody>
                  <a:tcPr anchor="ctr">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dirty="0"/>
                    </a:p>
                  </a:txBody>
                  <a:tcPr/>
                </a:tc>
                <a:tc gridSpan="3">
                  <a:txBody>
                    <a:bodyPr/>
                    <a:lstStyle/>
                    <a:p>
                      <a:pPr algn="ctr"/>
                      <a:r>
                        <a:rPr lang="en-US" dirty="0"/>
                        <a:t>Nisan 15</a:t>
                      </a:r>
                    </a:p>
                  </a:txBody>
                  <a:tcPr anchor="ctr">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dirty="0"/>
                    </a:p>
                  </a:txBody>
                  <a:tcPr/>
                </a:tc>
                <a:tc gridSpan="3">
                  <a:txBody>
                    <a:bodyPr/>
                    <a:lstStyle/>
                    <a:p>
                      <a:pPr algn="ctr"/>
                      <a:r>
                        <a:rPr lang="en-US" dirty="0"/>
                        <a:t>Nisan 16</a:t>
                      </a:r>
                    </a:p>
                  </a:txBody>
                  <a:tcPr anchor="ctr">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dirty="0"/>
                    </a:p>
                  </a:txBody>
                  <a:tcPr/>
                </a:tc>
                <a:tc gridSpan="3">
                  <a:txBody>
                    <a:bodyPr/>
                    <a:lstStyle/>
                    <a:p>
                      <a:pPr algn="ctr"/>
                      <a:r>
                        <a:rPr lang="en-US" dirty="0"/>
                        <a:t>Nisan 17</a:t>
                      </a:r>
                    </a:p>
                  </a:txBody>
                  <a:tcPr anchor="ctr">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dirty="0"/>
                    </a:p>
                  </a:txBody>
                  <a:tcPr/>
                </a:tc>
                <a:tc gridSpan="3">
                  <a:txBody>
                    <a:bodyPr/>
                    <a:lstStyle/>
                    <a:p>
                      <a:pPr algn="ctr"/>
                      <a:r>
                        <a:rPr lang="en-US" dirty="0"/>
                        <a:t>Nisan 18</a:t>
                      </a:r>
                    </a:p>
                  </a:txBody>
                  <a:tcPr anchor="ctr">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178989229"/>
                  </a:ext>
                </a:extLst>
              </a:tr>
              <a:tr h="273648">
                <a:tc>
                  <a:txBody>
                    <a:bodyPr/>
                    <a:lstStyle/>
                    <a:p>
                      <a:pPr algn="ctr"/>
                      <a:r>
                        <a:rPr lang="en-US" sz="1200" dirty="0"/>
                        <a:t>Day</a:t>
                      </a:r>
                    </a:p>
                    <a:p>
                      <a:pPr algn="ctr"/>
                      <a:r>
                        <a:rPr lang="en-US" sz="1200" dirty="0"/>
                        <a:t>Night</a:t>
                      </a:r>
                    </a:p>
                  </a:txBody>
                  <a:tcPr anchor="ctr"/>
                </a:tc>
                <a:tc gridSpan="2">
                  <a:txBody>
                    <a:bodyPr/>
                    <a:lstStyle/>
                    <a:p>
                      <a:pPr algn="ctr"/>
                      <a:r>
                        <a:rPr lang="en-US" dirty="0"/>
                        <a:t>Night</a:t>
                      </a:r>
                    </a:p>
                  </a:txBody>
                  <a:tcPr anchor="ctr"/>
                </a:tc>
                <a:tc hMerge="1">
                  <a:txBody>
                    <a:bodyPr/>
                    <a:lstStyle/>
                    <a:p>
                      <a:endParaRPr lang="en-US"/>
                    </a:p>
                  </a:txBody>
                  <a:tcPr/>
                </a:tc>
                <a:tc>
                  <a:txBody>
                    <a:bodyPr/>
                    <a:lstStyle/>
                    <a:p>
                      <a:pPr algn="ctr"/>
                      <a:r>
                        <a:rPr lang="en-US" dirty="0"/>
                        <a:t>Day</a:t>
                      </a:r>
                    </a:p>
                  </a:txBody>
                  <a:tcPr anchor="ctr"/>
                </a:tc>
                <a:tc gridSpan="2">
                  <a:txBody>
                    <a:bodyPr/>
                    <a:lstStyle/>
                    <a:p>
                      <a:pPr algn="ctr"/>
                      <a:r>
                        <a:rPr lang="en-US" dirty="0"/>
                        <a:t>Night</a:t>
                      </a:r>
                    </a:p>
                  </a:txBody>
                  <a:tcPr anchor="ctr"/>
                </a:tc>
                <a:tc hMerge="1">
                  <a:txBody>
                    <a:bodyPr/>
                    <a:lstStyle/>
                    <a:p>
                      <a:endParaRPr lang="en-US"/>
                    </a:p>
                  </a:txBody>
                  <a:tcPr/>
                </a:tc>
                <a:tc>
                  <a:txBody>
                    <a:bodyPr/>
                    <a:lstStyle/>
                    <a:p>
                      <a:pPr algn="ctr"/>
                      <a:r>
                        <a:rPr lang="en-US" dirty="0"/>
                        <a:t>Day</a:t>
                      </a:r>
                    </a:p>
                  </a:txBody>
                  <a:tcPr anchor="ctr"/>
                </a:tc>
                <a:tc gridSpan="2">
                  <a:txBody>
                    <a:bodyPr/>
                    <a:lstStyle/>
                    <a:p>
                      <a:pPr algn="ctr"/>
                      <a:r>
                        <a:rPr lang="en-US" dirty="0"/>
                        <a:t>Night</a:t>
                      </a:r>
                    </a:p>
                  </a:txBody>
                  <a:tcPr anchor="ctr"/>
                </a:tc>
                <a:tc hMerge="1">
                  <a:txBody>
                    <a:bodyPr/>
                    <a:lstStyle/>
                    <a:p>
                      <a:endParaRPr lang="en-US"/>
                    </a:p>
                  </a:txBody>
                  <a:tcPr/>
                </a:tc>
                <a:tc>
                  <a:txBody>
                    <a:bodyPr/>
                    <a:lstStyle/>
                    <a:p>
                      <a:pPr algn="ctr"/>
                      <a:r>
                        <a:rPr lang="en-US" dirty="0"/>
                        <a:t>Day</a:t>
                      </a:r>
                    </a:p>
                  </a:txBody>
                  <a:tcPr anchor="ctr"/>
                </a:tc>
                <a:tc gridSpan="2">
                  <a:txBody>
                    <a:bodyPr/>
                    <a:lstStyle/>
                    <a:p>
                      <a:pPr algn="ctr"/>
                      <a:r>
                        <a:rPr lang="en-US" dirty="0"/>
                        <a:t>Night</a:t>
                      </a:r>
                    </a:p>
                  </a:txBody>
                  <a:tcPr anchor="ctr"/>
                </a:tc>
                <a:tc hMerge="1">
                  <a:txBody>
                    <a:bodyPr/>
                    <a:lstStyle/>
                    <a:p>
                      <a:endParaRPr lang="en-US"/>
                    </a:p>
                  </a:txBody>
                  <a:tcPr/>
                </a:tc>
                <a:tc>
                  <a:txBody>
                    <a:bodyPr/>
                    <a:lstStyle/>
                    <a:p>
                      <a:pPr algn="ctr"/>
                      <a:r>
                        <a:rPr lang="en-US" dirty="0"/>
                        <a:t>Day</a:t>
                      </a:r>
                    </a:p>
                  </a:txBody>
                  <a:tcPr anchor="ctr"/>
                </a:tc>
                <a:tc gridSpan="2">
                  <a:txBody>
                    <a:bodyPr/>
                    <a:lstStyle/>
                    <a:p>
                      <a:pPr algn="ctr"/>
                      <a:r>
                        <a:rPr lang="en-US" dirty="0"/>
                        <a:t>Night</a:t>
                      </a:r>
                    </a:p>
                  </a:txBody>
                  <a:tcPr anchor="ctr"/>
                </a:tc>
                <a:tc hMerge="1">
                  <a:txBody>
                    <a:bodyPr/>
                    <a:lstStyle/>
                    <a:p>
                      <a:endParaRPr lang="en-US"/>
                    </a:p>
                  </a:txBody>
                  <a:tcPr/>
                </a:tc>
                <a:tc>
                  <a:txBody>
                    <a:bodyPr/>
                    <a:lstStyle/>
                    <a:p>
                      <a:pPr algn="ctr"/>
                      <a:r>
                        <a:rPr lang="en-US" dirty="0"/>
                        <a:t>Day</a:t>
                      </a:r>
                    </a:p>
                  </a:txBody>
                  <a:tcPr anchor="ctr"/>
                </a:tc>
                <a:extLst>
                  <a:ext uri="{0D108BD9-81ED-4DB2-BD59-A6C34878D82A}">
                    <a16:rowId xmlns:a16="http://schemas.microsoft.com/office/drawing/2014/main" val="3890562225"/>
                  </a:ext>
                </a:extLst>
              </a:tr>
              <a:tr h="433276">
                <a:tc>
                  <a:txBody>
                    <a:bodyPr/>
                    <a:lstStyle/>
                    <a:p>
                      <a:pPr algn="ctr"/>
                      <a:r>
                        <a:rPr lang="en-US" sz="1200" dirty="0"/>
                        <a:t>Event</a:t>
                      </a:r>
                    </a:p>
                  </a:txBody>
                  <a:tcPr anchor="ctr"/>
                </a:tc>
                <a:tc gridSpan="3">
                  <a:txBody>
                    <a:bodyPr/>
                    <a:lstStyle/>
                    <a:p>
                      <a:pPr algn="ctr"/>
                      <a:r>
                        <a:rPr lang="en-US" sz="1600" dirty="0"/>
                        <a:t>Preparation Day</a:t>
                      </a:r>
                    </a:p>
                  </a:txBody>
                  <a:tcPr anchor="ctr"/>
                </a:tc>
                <a:tc hMerge="1">
                  <a:txBody>
                    <a:bodyPr/>
                    <a:lstStyle/>
                    <a:p>
                      <a:endParaRPr lang="en-US"/>
                    </a:p>
                  </a:txBody>
                  <a:tcPr/>
                </a:tc>
                <a:tc hMerge="1">
                  <a:txBody>
                    <a:bodyPr/>
                    <a:lstStyle/>
                    <a:p>
                      <a:endParaRPr lang="en-US" dirty="0"/>
                    </a:p>
                  </a:txBody>
                  <a:tcPr/>
                </a:tc>
                <a:tc gridSpan="3">
                  <a:txBody>
                    <a:bodyPr/>
                    <a:lstStyle/>
                    <a:p>
                      <a:pPr algn="ctr"/>
                      <a:r>
                        <a:rPr lang="en-US" sz="1600" dirty="0"/>
                        <a:t>High Holy Day</a:t>
                      </a:r>
                    </a:p>
                  </a:txBody>
                  <a:tcPr anchor="ctr"/>
                </a:tc>
                <a:tc hMerge="1">
                  <a:txBody>
                    <a:bodyPr/>
                    <a:lstStyle/>
                    <a:p>
                      <a:endParaRPr lang="en-US"/>
                    </a:p>
                  </a:txBody>
                  <a:tcPr/>
                </a:tc>
                <a:tc hMerge="1">
                  <a:txBody>
                    <a:bodyPr/>
                    <a:lstStyle/>
                    <a:p>
                      <a:endParaRPr lang="en-US" dirty="0"/>
                    </a:p>
                  </a:txBody>
                  <a:tcPr/>
                </a:tc>
                <a:tc gridSpan="3">
                  <a:txBody>
                    <a:bodyPr/>
                    <a:lstStyle/>
                    <a:p>
                      <a:pPr algn="ctr"/>
                      <a:endParaRPr lang="en-US" sz="1600" dirty="0"/>
                    </a:p>
                  </a:txBody>
                  <a:tcPr anchor="ctr"/>
                </a:tc>
                <a:tc hMerge="1">
                  <a:txBody>
                    <a:bodyPr/>
                    <a:lstStyle/>
                    <a:p>
                      <a:endParaRPr lang="en-US"/>
                    </a:p>
                  </a:txBody>
                  <a:tcPr/>
                </a:tc>
                <a:tc hMerge="1">
                  <a:txBody>
                    <a:bodyPr/>
                    <a:lstStyle/>
                    <a:p>
                      <a:endParaRPr lang="en-US" dirty="0"/>
                    </a:p>
                  </a:txBody>
                  <a:tcPr/>
                </a:tc>
                <a:tc gridSpan="3">
                  <a:txBody>
                    <a:bodyPr/>
                    <a:lstStyle/>
                    <a:p>
                      <a:pPr algn="ctr"/>
                      <a:r>
                        <a:rPr lang="en-US" sz="1600" dirty="0"/>
                        <a:t>Weekly Sabbath</a:t>
                      </a:r>
                    </a:p>
                  </a:txBody>
                  <a:tcPr anchor="ctr"/>
                </a:tc>
                <a:tc hMerge="1">
                  <a:txBody>
                    <a:bodyPr/>
                    <a:lstStyle/>
                    <a:p>
                      <a:endParaRPr lang="en-US"/>
                    </a:p>
                  </a:txBody>
                  <a:tcPr/>
                </a:tc>
                <a:tc hMerge="1">
                  <a:txBody>
                    <a:bodyPr/>
                    <a:lstStyle/>
                    <a:p>
                      <a:endParaRPr lang="en-US" dirty="0"/>
                    </a:p>
                  </a:txBody>
                  <a:tcPr/>
                </a:tc>
                <a:tc gridSpan="3">
                  <a:txBody>
                    <a:bodyPr/>
                    <a:lstStyle/>
                    <a:p>
                      <a:pPr algn="ctr"/>
                      <a:r>
                        <a:rPr lang="en-US" sz="1600" dirty="0"/>
                        <a:t>1st Day of the Week</a:t>
                      </a:r>
                    </a:p>
                  </a:txBody>
                  <a:tcPr anchor="ct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691222343"/>
                  </a:ext>
                </a:extLst>
              </a:tr>
            </a:tbl>
          </a:graphicData>
        </a:graphic>
      </p:graphicFrame>
      <p:grpSp>
        <p:nvGrpSpPr>
          <p:cNvPr id="32" name="Group 31">
            <a:extLst>
              <a:ext uri="{FF2B5EF4-FFF2-40B4-BE49-F238E27FC236}">
                <a16:creationId xmlns:a16="http://schemas.microsoft.com/office/drawing/2014/main" id="{6D814975-1167-27C0-B70B-95B1257F96A5}"/>
              </a:ext>
            </a:extLst>
          </p:cNvPr>
          <p:cNvGrpSpPr/>
          <p:nvPr/>
        </p:nvGrpSpPr>
        <p:grpSpPr>
          <a:xfrm>
            <a:off x="1492536" y="1625389"/>
            <a:ext cx="844732" cy="544006"/>
            <a:chOff x="909072" y="1652822"/>
            <a:chExt cx="844732" cy="544006"/>
          </a:xfrm>
        </p:grpSpPr>
        <p:sp>
          <p:nvSpPr>
            <p:cNvPr id="3" name="TextBox 2">
              <a:extLst>
                <a:ext uri="{FF2B5EF4-FFF2-40B4-BE49-F238E27FC236}">
                  <a16:creationId xmlns:a16="http://schemas.microsoft.com/office/drawing/2014/main" id="{7383202C-2D0B-3CA0-1DFB-6C240893655E}"/>
                </a:ext>
              </a:extLst>
            </p:cNvPr>
            <p:cNvSpPr txBox="1"/>
            <p:nvPr/>
          </p:nvSpPr>
          <p:spPr>
            <a:xfrm>
              <a:off x="909072" y="1652822"/>
              <a:ext cx="844732" cy="276999"/>
            </a:xfrm>
            <a:prstGeom prst="rect">
              <a:avLst/>
            </a:prstGeom>
            <a:noFill/>
          </p:spPr>
          <p:txBody>
            <a:bodyPr wrap="square" rtlCol="0">
              <a:spAutoFit/>
            </a:bodyPr>
            <a:lstStyle/>
            <a:p>
              <a:pPr algn="ctr"/>
              <a:r>
                <a:rPr lang="en-US" sz="1200" dirty="0"/>
                <a:t>Midnight</a:t>
              </a:r>
            </a:p>
          </p:txBody>
        </p:sp>
        <p:cxnSp>
          <p:nvCxnSpPr>
            <p:cNvPr id="9" name="Straight Arrow Connector 8">
              <a:extLst>
                <a:ext uri="{FF2B5EF4-FFF2-40B4-BE49-F238E27FC236}">
                  <a16:creationId xmlns:a16="http://schemas.microsoft.com/office/drawing/2014/main" id="{11C0122D-C6D9-1175-E690-34D16BCC7A82}"/>
                </a:ext>
              </a:extLst>
            </p:cNvPr>
            <p:cNvCxnSpPr>
              <a:cxnSpLocks/>
            </p:cNvCxnSpPr>
            <p:nvPr/>
          </p:nvCxnSpPr>
          <p:spPr>
            <a:xfrm>
              <a:off x="1321913" y="1981137"/>
              <a:ext cx="0" cy="215691"/>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4361B65E-ABFC-DC46-0B5C-B93837FCE6CF}"/>
              </a:ext>
            </a:extLst>
          </p:cNvPr>
          <p:cNvGrpSpPr/>
          <p:nvPr/>
        </p:nvGrpSpPr>
        <p:grpSpPr>
          <a:xfrm>
            <a:off x="3470318" y="1625389"/>
            <a:ext cx="844732" cy="544006"/>
            <a:chOff x="909072" y="1652822"/>
            <a:chExt cx="844732" cy="544006"/>
          </a:xfrm>
        </p:grpSpPr>
        <p:sp>
          <p:nvSpPr>
            <p:cNvPr id="34" name="TextBox 33">
              <a:extLst>
                <a:ext uri="{FF2B5EF4-FFF2-40B4-BE49-F238E27FC236}">
                  <a16:creationId xmlns:a16="http://schemas.microsoft.com/office/drawing/2014/main" id="{A5203BFB-61CE-1210-2602-794C538DA4C9}"/>
                </a:ext>
              </a:extLst>
            </p:cNvPr>
            <p:cNvSpPr txBox="1"/>
            <p:nvPr/>
          </p:nvSpPr>
          <p:spPr>
            <a:xfrm>
              <a:off x="909072" y="1652822"/>
              <a:ext cx="844732" cy="276999"/>
            </a:xfrm>
            <a:prstGeom prst="rect">
              <a:avLst/>
            </a:prstGeom>
            <a:noFill/>
          </p:spPr>
          <p:txBody>
            <a:bodyPr wrap="square" rtlCol="0">
              <a:spAutoFit/>
            </a:bodyPr>
            <a:lstStyle/>
            <a:p>
              <a:pPr algn="ctr"/>
              <a:r>
                <a:rPr lang="en-US" sz="1200" dirty="0"/>
                <a:t>Midnight</a:t>
              </a:r>
            </a:p>
          </p:txBody>
        </p:sp>
        <p:cxnSp>
          <p:nvCxnSpPr>
            <p:cNvPr id="35" name="Straight Arrow Connector 34">
              <a:extLst>
                <a:ext uri="{FF2B5EF4-FFF2-40B4-BE49-F238E27FC236}">
                  <a16:creationId xmlns:a16="http://schemas.microsoft.com/office/drawing/2014/main" id="{86424D18-CBE4-E2D9-7FBD-F5F5C85D1FC5}"/>
                </a:ext>
              </a:extLst>
            </p:cNvPr>
            <p:cNvCxnSpPr>
              <a:cxnSpLocks/>
            </p:cNvCxnSpPr>
            <p:nvPr/>
          </p:nvCxnSpPr>
          <p:spPr>
            <a:xfrm>
              <a:off x="1321913" y="1981137"/>
              <a:ext cx="0" cy="215691"/>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1CBC770-1039-35B8-3A39-08AA5D87238C}"/>
              </a:ext>
            </a:extLst>
          </p:cNvPr>
          <p:cNvGrpSpPr/>
          <p:nvPr/>
        </p:nvGrpSpPr>
        <p:grpSpPr>
          <a:xfrm>
            <a:off x="5438560" y="1625458"/>
            <a:ext cx="844732" cy="544006"/>
            <a:chOff x="909072" y="1652822"/>
            <a:chExt cx="844732" cy="544006"/>
          </a:xfrm>
        </p:grpSpPr>
        <p:sp>
          <p:nvSpPr>
            <p:cNvPr id="37" name="TextBox 36">
              <a:extLst>
                <a:ext uri="{FF2B5EF4-FFF2-40B4-BE49-F238E27FC236}">
                  <a16:creationId xmlns:a16="http://schemas.microsoft.com/office/drawing/2014/main" id="{7E318582-27E4-8173-8B9D-7EBB57B477E9}"/>
                </a:ext>
              </a:extLst>
            </p:cNvPr>
            <p:cNvSpPr txBox="1"/>
            <p:nvPr/>
          </p:nvSpPr>
          <p:spPr>
            <a:xfrm>
              <a:off x="909072" y="1652822"/>
              <a:ext cx="844732" cy="276999"/>
            </a:xfrm>
            <a:prstGeom prst="rect">
              <a:avLst/>
            </a:prstGeom>
            <a:noFill/>
          </p:spPr>
          <p:txBody>
            <a:bodyPr wrap="square" rtlCol="0">
              <a:spAutoFit/>
            </a:bodyPr>
            <a:lstStyle/>
            <a:p>
              <a:pPr algn="ctr"/>
              <a:r>
                <a:rPr lang="en-US" sz="1200" dirty="0"/>
                <a:t>Midnight</a:t>
              </a:r>
            </a:p>
          </p:txBody>
        </p:sp>
        <p:cxnSp>
          <p:nvCxnSpPr>
            <p:cNvPr id="38" name="Straight Arrow Connector 37">
              <a:extLst>
                <a:ext uri="{FF2B5EF4-FFF2-40B4-BE49-F238E27FC236}">
                  <a16:creationId xmlns:a16="http://schemas.microsoft.com/office/drawing/2014/main" id="{C13A4ED3-0903-2028-0D6D-7F1CDD96B058}"/>
                </a:ext>
              </a:extLst>
            </p:cNvPr>
            <p:cNvCxnSpPr>
              <a:cxnSpLocks/>
            </p:cNvCxnSpPr>
            <p:nvPr/>
          </p:nvCxnSpPr>
          <p:spPr>
            <a:xfrm>
              <a:off x="1321913" y="1981137"/>
              <a:ext cx="0" cy="215691"/>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EB20A5C9-A44B-DCFE-AE42-E05AF243CD16}"/>
              </a:ext>
            </a:extLst>
          </p:cNvPr>
          <p:cNvGrpSpPr/>
          <p:nvPr/>
        </p:nvGrpSpPr>
        <p:grpSpPr>
          <a:xfrm>
            <a:off x="9395847" y="1625389"/>
            <a:ext cx="844732" cy="544006"/>
            <a:chOff x="909072" y="1652822"/>
            <a:chExt cx="844732" cy="544006"/>
          </a:xfrm>
        </p:grpSpPr>
        <p:sp>
          <p:nvSpPr>
            <p:cNvPr id="40" name="TextBox 39">
              <a:extLst>
                <a:ext uri="{FF2B5EF4-FFF2-40B4-BE49-F238E27FC236}">
                  <a16:creationId xmlns:a16="http://schemas.microsoft.com/office/drawing/2014/main" id="{1560FAA7-8D19-06C0-DCFF-40E6A0FC425E}"/>
                </a:ext>
              </a:extLst>
            </p:cNvPr>
            <p:cNvSpPr txBox="1"/>
            <p:nvPr/>
          </p:nvSpPr>
          <p:spPr>
            <a:xfrm>
              <a:off x="909072" y="1652822"/>
              <a:ext cx="844732" cy="276999"/>
            </a:xfrm>
            <a:prstGeom prst="rect">
              <a:avLst/>
            </a:prstGeom>
            <a:noFill/>
          </p:spPr>
          <p:txBody>
            <a:bodyPr wrap="square" rtlCol="0">
              <a:spAutoFit/>
            </a:bodyPr>
            <a:lstStyle/>
            <a:p>
              <a:pPr algn="ctr"/>
              <a:r>
                <a:rPr lang="en-US" sz="1200" dirty="0"/>
                <a:t>Midnight</a:t>
              </a:r>
            </a:p>
          </p:txBody>
        </p:sp>
        <p:cxnSp>
          <p:nvCxnSpPr>
            <p:cNvPr id="41" name="Straight Arrow Connector 40">
              <a:extLst>
                <a:ext uri="{FF2B5EF4-FFF2-40B4-BE49-F238E27FC236}">
                  <a16:creationId xmlns:a16="http://schemas.microsoft.com/office/drawing/2014/main" id="{E3E71F88-14FA-4D92-41BB-3AE4EC61E002}"/>
                </a:ext>
              </a:extLst>
            </p:cNvPr>
            <p:cNvCxnSpPr>
              <a:cxnSpLocks/>
            </p:cNvCxnSpPr>
            <p:nvPr/>
          </p:nvCxnSpPr>
          <p:spPr>
            <a:xfrm>
              <a:off x="1321913" y="1981137"/>
              <a:ext cx="0" cy="215691"/>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8A8C3D57-6498-8E85-67DF-6984611B9B70}"/>
              </a:ext>
            </a:extLst>
          </p:cNvPr>
          <p:cNvGrpSpPr/>
          <p:nvPr/>
        </p:nvGrpSpPr>
        <p:grpSpPr>
          <a:xfrm>
            <a:off x="7423895" y="1625389"/>
            <a:ext cx="844732" cy="544006"/>
            <a:chOff x="909072" y="1652822"/>
            <a:chExt cx="844732" cy="544006"/>
          </a:xfrm>
        </p:grpSpPr>
        <p:sp>
          <p:nvSpPr>
            <p:cNvPr id="43" name="TextBox 42">
              <a:extLst>
                <a:ext uri="{FF2B5EF4-FFF2-40B4-BE49-F238E27FC236}">
                  <a16:creationId xmlns:a16="http://schemas.microsoft.com/office/drawing/2014/main" id="{5ED5E999-64C1-90B9-5EF7-56785133F0FC}"/>
                </a:ext>
              </a:extLst>
            </p:cNvPr>
            <p:cNvSpPr txBox="1"/>
            <p:nvPr/>
          </p:nvSpPr>
          <p:spPr>
            <a:xfrm>
              <a:off x="909072" y="1652822"/>
              <a:ext cx="844732" cy="276999"/>
            </a:xfrm>
            <a:prstGeom prst="rect">
              <a:avLst/>
            </a:prstGeom>
            <a:noFill/>
          </p:spPr>
          <p:txBody>
            <a:bodyPr wrap="square" rtlCol="0">
              <a:spAutoFit/>
            </a:bodyPr>
            <a:lstStyle/>
            <a:p>
              <a:pPr algn="ctr"/>
              <a:r>
                <a:rPr lang="en-US" sz="1200" dirty="0"/>
                <a:t>Midnight</a:t>
              </a:r>
            </a:p>
          </p:txBody>
        </p:sp>
        <p:cxnSp>
          <p:nvCxnSpPr>
            <p:cNvPr id="44" name="Straight Arrow Connector 43">
              <a:extLst>
                <a:ext uri="{FF2B5EF4-FFF2-40B4-BE49-F238E27FC236}">
                  <a16:creationId xmlns:a16="http://schemas.microsoft.com/office/drawing/2014/main" id="{7A10555B-5F8C-B0A2-560C-C9F511B90E6C}"/>
                </a:ext>
              </a:extLst>
            </p:cNvPr>
            <p:cNvCxnSpPr>
              <a:cxnSpLocks/>
            </p:cNvCxnSpPr>
            <p:nvPr/>
          </p:nvCxnSpPr>
          <p:spPr>
            <a:xfrm>
              <a:off x="1321913" y="1981137"/>
              <a:ext cx="0" cy="215691"/>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40250EBB-A68D-E535-0C32-7EB391B4169A}"/>
              </a:ext>
            </a:extLst>
          </p:cNvPr>
          <p:cNvGrpSpPr/>
          <p:nvPr/>
        </p:nvGrpSpPr>
        <p:grpSpPr>
          <a:xfrm>
            <a:off x="987185" y="4485681"/>
            <a:ext cx="844732" cy="543699"/>
            <a:chOff x="158510" y="4018956"/>
            <a:chExt cx="844732" cy="543699"/>
          </a:xfrm>
        </p:grpSpPr>
        <p:sp>
          <p:nvSpPr>
            <p:cNvPr id="52" name="TextBox 51">
              <a:extLst>
                <a:ext uri="{FF2B5EF4-FFF2-40B4-BE49-F238E27FC236}">
                  <a16:creationId xmlns:a16="http://schemas.microsoft.com/office/drawing/2014/main" id="{0E5C50A7-FB6A-6938-60D7-C74FC376305F}"/>
                </a:ext>
              </a:extLst>
            </p:cNvPr>
            <p:cNvSpPr txBox="1"/>
            <p:nvPr/>
          </p:nvSpPr>
          <p:spPr>
            <a:xfrm>
              <a:off x="158510" y="4285656"/>
              <a:ext cx="844732" cy="276999"/>
            </a:xfrm>
            <a:prstGeom prst="rect">
              <a:avLst/>
            </a:prstGeom>
            <a:solidFill>
              <a:schemeClr val="bg2"/>
            </a:solidFill>
          </p:spPr>
          <p:txBody>
            <a:bodyPr wrap="square" rtlCol="0">
              <a:spAutoFit/>
            </a:bodyPr>
            <a:lstStyle/>
            <a:p>
              <a:pPr algn="ctr"/>
              <a:r>
                <a:rPr lang="en-US" sz="1200" b="1" dirty="0">
                  <a:solidFill>
                    <a:srgbClr val="FF0000"/>
                  </a:solidFill>
                </a:rPr>
                <a:t>6pm</a:t>
              </a:r>
            </a:p>
          </p:txBody>
        </p:sp>
        <p:cxnSp>
          <p:nvCxnSpPr>
            <p:cNvPr id="53" name="Straight Arrow Connector 52">
              <a:extLst>
                <a:ext uri="{FF2B5EF4-FFF2-40B4-BE49-F238E27FC236}">
                  <a16:creationId xmlns:a16="http://schemas.microsoft.com/office/drawing/2014/main" id="{116FCEF0-42F3-F0BC-0D01-2DB9DFECA47C}"/>
                </a:ext>
              </a:extLst>
            </p:cNvPr>
            <p:cNvCxnSpPr>
              <a:cxnSpLocks/>
            </p:cNvCxnSpPr>
            <p:nvPr/>
          </p:nvCxnSpPr>
          <p:spPr>
            <a:xfrm flipV="1">
              <a:off x="580876" y="4018956"/>
              <a:ext cx="0" cy="276999"/>
            </a:xfrm>
            <a:prstGeom prst="straightConnector1">
              <a:avLst/>
            </a:prstGeom>
            <a:solidFill>
              <a:schemeClr val="bg2"/>
            </a:solidFill>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04542489-9CAA-2DBC-E282-354C62003716}"/>
              </a:ext>
            </a:extLst>
          </p:cNvPr>
          <p:cNvGrpSpPr/>
          <p:nvPr/>
        </p:nvGrpSpPr>
        <p:grpSpPr>
          <a:xfrm>
            <a:off x="4937274" y="4497613"/>
            <a:ext cx="844732" cy="543699"/>
            <a:chOff x="158510" y="4018956"/>
            <a:chExt cx="844732" cy="543699"/>
          </a:xfrm>
        </p:grpSpPr>
        <p:sp>
          <p:nvSpPr>
            <p:cNvPr id="68" name="TextBox 67">
              <a:extLst>
                <a:ext uri="{FF2B5EF4-FFF2-40B4-BE49-F238E27FC236}">
                  <a16:creationId xmlns:a16="http://schemas.microsoft.com/office/drawing/2014/main" id="{8C668889-7034-4847-71FB-2A4958E771C5}"/>
                </a:ext>
              </a:extLst>
            </p:cNvPr>
            <p:cNvSpPr txBox="1"/>
            <p:nvPr/>
          </p:nvSpPr>
          <p:spPr>
            <a:xfrm>
              <a:off x="158510" y="4285656"/>
              <a:ext cx="844732" cy="276999"/>
            </a:xfrm>
            <a:prstGeom prst="rect">
              <a:avLst/>
            </a:prstGeom>
            <a:solidFill>
              <a:schemeClr val="bg2"/>
            </a:solidFill>
          </p:spPr>
          <p:txBody>
            <a:bodyPr wrap="square" rtlCol="0">
              <a:spAutoFit/>
            </a:bodyPr>
            <a:lstStyle/>
            <a:p>
              <a:pPr algn="ctr"/>
              <a:r>
                <a:rPr lang="en-US" sz="1200" b="1" dirty="0">
                  <a:solidFill>
                    <a:srgbClr val="FF0000"/>
                  </a:solidFill>
                </a:rPr>
                <a:t>6pm</a:t>
              </a:r>
            </a:p>
          </p:txBody>
        </p:sp>
        <p:cxnSp>
          <p:nvCxnSpPr>
            <p:cNvPr id="69" name="Straight Arrow Connector 68">
              <a:extLst>
                <a:ext uri="{FF2B5EF4-FFF2-40B4-BE49-F238E27FC236}">
                  <a16:creationId xmlns:a16="http://schemas.microsoft.com/office/drawing/2014/main" id="{1670E271-0913-D5F2-D841-BC8BD492984E}"/>
                </a:ext>
              </a:extLst>
            </p:cNvPr>
            <p:cNvCxnSpPr>
              <a:cxnSpLocks/>
            </p:cNvCxnSpPr>
            <p:nvPr/>
          </p:nvCxnSpPr>
          <p:spPr>
            <a:xfrm flipV="1">
              <a:off x="580876" y="4018956"/>
              <a:ext cx="0" cy="276999"/>
            </a:xfrm>
            <a:prstGeom prst="straightConnector1">
              <a:avLst/>
            </a:prstGeom>
            <a:solidFill>
              <a:schemeClr val="bg2"/>
            </a:solidFill>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52195C51-403C-719A-4298-6FBBD6654D57}"/>
              </a:ext>
            </a:extLst>
          </p:cNvPr>
          <p:cNvGrpSpPr/>
          <p:nvPr/>
        </p:nvGrpSpPr>
        <p:grpSpPr>
          <a:xfrm>
            <a:off x="6926992" y="4511500"/>
            <a:ext cx="844732" cy="543699"/>
            <a:chOff x="158510" y="4018956"/>
            <a:chExt cx="844732" cy="543699"/>
          </a:xfrm>
        </p:grpSpPr>
        <p:sp>
          <p:nvSpPr>
            <p:cNvPr id="71" name="TextBox 70">
              <a:extLst>
                <a:ext uri="{FF2B5EF4-FFF2-40B4-BE49-F238E27FC236}">
                  <a16:creationId xmlns:a16="http://schemas.microsoft.com/office/drawing/2014/main" id="{C6BF3572-2F94-7261-52D8-6BE072AE1601}"/>
                </a:ext>
              </a:extLst>
            </p:cNvPr>
            <p:cNvSpPr txBox="1"/>
            <p:nvPr/>
          </p:nvSpPr>
          <p:spPr>
            <a:xfrm>
              <a:off x="158510" y="4285656"/>
              <a:ext cx="844732" cy="276999"/>
            </a:xfrm>
            <a:prstGeom prst="rect">
              <a:avLst/>
            </a:prstGeom>
            <a:solidFill>
              <a:schemeClr val="bg2"/>
            </a:solidFill>
          </p:spPr>
          <p:txBody>
            <a:bodyPr wrap="square" rtlCol="0">
              <a:spAutoFit/>
            </a:bodyPr>
            <a:lstStyle/>
            <a:p>
              <a:pPr algn="ctr"/>
              <a:r>
                <a:rPr lang="en-US" sz="1200" b="1" dirty="0">
                  <a:solidFill>
                    <a:srgbClr val="FF0000"/>
                  </a:solidFill>
                </a:rPr>
                <a:t>6pm</a:t>
              </a:r>
            </a:p>
          </p:txBody>
        </p:sp>
        <p:cxnSp>
          <p:nvCxnSpPr>
            <p:cNvPr id="72" name="Straight Arrow Connector 71">
              <a:extLst>
                <a:ext uri="{FF2B5EF4-FFF2-40B4-BE49-F238E27FC236}">
                  <a16:creationId xmlns:a16="http://schemas.microsoft.com/office/drawing/2014/main" id="{CD7DA8BB-7D9C-98A8-5BE1-7986A868491F}"/>
                </a:ext>
              </a:extLst>
            </p:cNvPr>
            <p:cNvCxnSpPr>
              <a:cxnSpLocks/>
            </p:cNvCxnSpPr>
            <p:nvPr/>
          </p:nvCxnSpPr>
          <p:spPr>
            <a:xfrm flipV="1">
              <a:off x="580876" y="4018956"/>
              <a:ext cx="0" cy="276999"/>
            </a:xfrm>
            <a:prstGeom prst="straightConnector1">
              <a:avLst/>
            </a:prstGeom>
            <a:solidFill>
              <a:schemeClr val="bg2"/>
            </a:solidFill>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B4F4C904-2320-D422-07E0-E5A8D3419CED}"/>
              </a:ext>
            </a:extLst>
          </p:cNvPr>
          <p:cNvGrpSpPr/>
          <p:nvPr/>
        </p:nvGrpSpPr>
        <p:grpSpPr>
          <a:xfrm>
            <a:off x="8906414" y="4504730"/>
            <a:ext cx="844732" cy="543699"/>
            <a:chOff x="158510" y="4018956"/>
            <a:chExt cx="844732" cy="543699"/>
          </a:xfrm>
        </p:grpSpPr>
        <p:sp>
          <p:nvSpPr>
            <p:cNvPr id="74" name="TextBox 73">
              <a:extLst>
                <a:ext uri="{FF2B5EF4-FFF2-40B4-BE49-F238E27FC236}">
                  <a16:creationId xmlns:a16="http://schemas.microsoft.com/office/drawing/2014/main" id="{BE311F1D-63DE-019D-7D30-F0CEF9FA027E}"/>
                </a:ext>
              </a:extLst>
            </p:cNvPr>
            <p:cNvSpPr txBox="1"/>
            <p:nvPr/>
          </p:nvSpPr>
          <p:spPr>
            <a:xfrm>
              <a:off x="158510" y="4285656"/>
              <a:ext cx="844732" cy="276999"/>
            </a:xfrm>
            <a:prstGeom prst="rect">
              <a:avLst/>
            </a:prstGeom>
            <a:solidFill>
              <a:schemeClr val="bg2"/>
            </a:solidFill>
          </p:spPr>
          <p:txBody>
            <a:bodyPr wrap="square" rtlCol="0">
              <a:spAutoFit/>
            </a:bodyPr>
            <a:lstStyle/>
            <a:p>
              <a:pPr algn="ctr"/>
              <a:r>
                <a:rPr lang="en-US" sz="1200" b="1" dirty="0">
                  <a:solidFill>
                    <a:srgbClr val="FF0000"/>
                  </a:solidFill>
                </a:rPr>
                <a:t>6pm</a:t>
              </a:r>
            </a:p>
          </p:txBody>
        </p:sp>
        <p:cxnSp>
          <p:nvCxnSpPr>
            <p:cNvPr id="75" name="Straight Arrow Connector 74">
              <a:extLst>
                <a:ext uri="{FF2B5EF4-FFF2-40B4-BE49-F238E27FC236}">
                  <a16:creationId xmlns:a16="http://schemas.microsoft.com/office/drawing/2014/main" id="{50443309-5C85-7D86-F9B3-6CCE2F827609}"/>
                </a:ext>
              </a:extLst>
            </p:cNvPr>
            <p:cNvCxnSpPr>
              <a:cxnSpLocks/>
            </p:cNvCxnSpPr>
            <p:nvPr/>
          </p:nvCxnSpPr>
          <p:spPr>
            <a:xfrm flipV="1">
              <a:off x="580876" y="4018956"/>
              <a:ext cx="0" cy="276999"/>
            </a:xfrm>
            <a:prstGeom prst="straightConnector1">
              <a:avLst/>
            </a:prstGeom>
            <a:solidFill>
              <a:schemeClr val="bg2"/>
            </a:solidFill>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65969ACE-3D1B-46BB-4933-E0A9C1E482AD}"/>
              </a:ext>
            </a:extLst>
          </p:cNvPr>
          <p:cNvGrpSpPr/>
          <p:nvPr/>
        </p:nvGrpSpPr>
        <p:grpSpPr>
          <a:xfrm>
            <a:off x="2991900" y="4516649"/>
            <a:ext cx="844732" cy="543699"/>
            <a:chOff x="158510" y="4018956"/>
            <a:chExt cx="844732" cy="543699"/>
          </a:xfrm>
        </p:grpSpPr>
        <p:sp>
          <p:nvSpPr>
            <p:cNvPr id="77" name="TextBox 76">
              <a:extLst>
                <a:ext uri="{FF2B5EF4-FFF2-40B4-BE49-F238E27FC236}">
                  <a16:creationId xmlns:a16="http://schemas.microsoft.com/office/drawing/2014/main" id="{E4EB2C8C-C96D-44B3-7038-4E76D7D649DD}"/>
                </a:ext>
              </a:extLst>
            </p:cNvPr>
            <p:cNvSpPr txBox="1"/>
            <p:nvPr/>
          </p:nvSpPr>
          <p:spPr>
            <a:xfrm>
              <a:off x="158510" y="4285656"/>
              <a:ext cx="844732" cy="276999"/>
            </a:xfrm>
            <a:prstGeom prst="rect">
              <a:avLst/>
            </a:prstGeom>
            <a:solidFill>
              <a:schemeClr val="bg2"/>
            </a:solidFill>
          </p:spPr>
          <p:txBody>
            <a:bodyPr wrap="square" rtlCol="0">
              <a:spAutoFit/>
            </a:bodyPr>
            <a:lstStyle/>
            <a:p>
              <a:pPr algn="ctr"/>
              <a:r>
                <a:rPr lang="en-US" sz="1200" b="1" dirty="0">
                  <a:solidFill>
                    <a:srgbClr val="FF0000"/>
                  </a:solidFill>
                </a:rPr>
                <a:t>6pm</a:t>
              </a:r>
            </a:p>
          </p:txBody>
        </p:sp>
        <p:cxnSp>
          <p:nvCxnSpPr>
            <p:cNvPr id="78" name="Straight Arrow Connector 77">
              <a:extLst>
                <a:ext uri="{FF2B5EF4-FFF2-40B4-BE49-F238E27FC236}">
                  <a16:creationId xmlns:a16="http://schemas.microsoft.com/office/drawing/2014/main" id="{414F5290-6699-6731-8AA4-148955F32046}"/>
                </a:ext>
              </a:extLst>
            </p:cNvPr>
            <p:cNvCxnSpPr>
              <a:cxnSpLocks/>
            </p:cNvCxnSpPr>
            <p:nvPr/>
          </p:nvCxnSpPr>
          <p:spPr>
            <a:xfrm flipV="1">
              <a:off x="580876" y="4018956"/>
              <a:ext cx="0" cy="276999"/>
            </a:xfrm>
            <a:prstGeom prst="straightConnector1">
              <a:avLst/>
            </a:prstGeom>
            <a:solidFill>
              <a:schemeClr val="bg2"/>
            </a:solidFill>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87" name="TextBox 86">
            <a:extLst>
              <a:ext uri="{FF2B5EF4-FFF2-40B4-BE49-F238E27FC236}">
                <a16:creationId xmlns:a16="http://schemas.microsoft.com/office/drawing/2014/main" id="{1B5F6156-AFC1-8242-3478-8D705C309CBD}"/>
              </a:ext>
            </a:extLst>
          </p:cNvPr>
          <p:cNvSpPr txBox="1"/>
          <p:nvPr/>
        </p:nvSpPr>
        <p:spPr>
          <a:xfrm>
            <a:off x="10094774" y="5320343"/>
            <a:ext cx="887673" cy="461665"/>
          </a:xfrm>
          <a:prstGeom prst="rect">
            <a:avLst/>
          </a:prstGeom>
          <a:noFill/>
          <a:ln>
            <a:solidFill>
              <a:srgbClr val="7030A0"/>
            </a:solidFill>
          </a:ln>
        </p:spPr>
        <p:txBody>
          <a:bodyPr wrap="square" rtlCol="0">
            <a:spAutoFit/>
          </a:bodyPr>
          <a:lstStyle/>
          <a:p>
            <a:pPr algn="ctr"/>
            <a:r>
              <a:rPr lang="en-US" sz="1200" dirty="0">
                <a:solidFill>
                  <a:srgbClr val="7030A0"/>
                </a:solidFill>
              </a:rPr>
              <a:t>Women at the tomb</a:t>
            </a:r>
          </a:p>
        </p:txBody>
      </p:sp>
      <p:cxnSp>
        <p:nvCxnSpPr>
          <p:cNvPr id="88" name="Straight Arrow Connector 87">
            <a:extLst>
              <a:ext uri="{FF2B5EF4-FFF2-40B4-BE49-F238E27FC236}">
                <a16:creationId xmlns:a16="http://schemas.microsoft.com/office/drawing/2014/main" id="{99775089-E32F-5BD8-EB8C-87C433148BB5}"/>
              </a:ext>
            </a:extLst>
          </p:cNvPr>
          <p:cNvCxnSpPr>
            <a:cxnSpLocks/>
          </p:cNvCxnSpPr>
          <p:nvPr/>
        </p:nvCxnSpPr>
        <p:spPr>
          <a:xfrm flipV="1">
            <a:off x="10538611" y="4489447"/>
            <a:ext cx="0" cy="814199"/>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nvGrpSpPr>
          <p:cNvPr id="89" name="Group 88">
            <a:extLst>
              <a:ext uri="{FF2B5EF4-FFF2-40B4-BE49-F238E27FC236}">
                <a16:creationId xmlns:a16="http://schemas.microsoft.com/office/drawing/2014/main" id="{BC72AB0F-0C17-21B7-4FE4-314A845C08E0}"/>
              </a:ext>
            </a:extLst>
          </p:cNvPr>
          <p:cNvGrpSpPr/>
          <p:nvPr/>
        </p:nvGrpSpPr>
        <p:grpSpPr>
          <a:xfrm>
            <a:off x="5982582" y="4486882"/>
            <a:ext cx="887673" cy="1488111"/>
            <a:chOff x="1528301" y="4018956"/>
            <a:chExt cx="887673" cy="1488111"/>
          </a:xfrm>
        </p:grpSpPr>
        <p:sp>
          <p:nvSpPr>
            <p:cNvPr id="90" name="TextBox 89">
              <a:extLst>
                <a:ext uri="{FF2B5EF4-FFF2-40B4-BE49-F238E27FC236}">
                  <a16:creationId xmlns:a16="http://schemas.microsoft.com/office/drawing/2014/main" id="{3D006837-1673-3C31-37F9-241A37A48B22}"/>
                </a:ext>
              </a:extLst>
            </p:cNvPr>
            <p:cNvSpPr txBox="1"/>
            <p:nvPr/>
          </p:nvSpPr>
          <p:spPr>
            <a:xfrm>
              <a:off x="1528301" y="4860736"/>
              <a:ext cx="887673" cy="646331"/>
            </a:xfrm>
            <a:prstGeom prst="rect">
              <a:avLst/>
            </a:prstGeom>
            <a:noFill/>
            <a:ln>
              <a:solidFill>
                <a:srgbClr val="7030A0"/>
              </a:solidFill>
            </a:ln>
          </p:spPr>
          <p:txBody>
            <a:bodyPr wrap="square" rtlCol="0">
              <a:spAutoFit/>
            </a:bodyPr>
            <a:lstStyle/>
            <a:p>
              <a:pPr algn="ctr"/>
              <a:r>
                <a:rPr lang="en-US" sz="1200" dirty="0">
                  <a:solidFill>
                    <a:srgbClr val="7030A0"/>
                  </a:solidFill>
                </a:rPr>
                <a:t>Women purchase spices</a:t>
              </a:r>
            </a:p>
          </p:txBody>
        </p:sp>
        <p:cxnSp>
          <p:nvCxnSpPr>
            <p:cNvPr id="91" name="Straight Arrow Connector 90">
              <a:extLst>
                <a:ext uri="{FF2B5EF4-FFF2-40B4-BE49-F238E27FC236}">
                  <a16:creationId xmlns:a16="http://schemas.microsoft.com/office/drawing/2014/main" id="{8A42F95F-98EB-732C-960B-D68583FAAA4B}"/>
                </a:ext>
              </a:extLst>
            </p:cNvPr>
            <p:cNvCxnSpPr>
              <a:cxnSpLocks/>
              <a:stCxn id="90" idx="0"/>
            </p:cNvCxnSpPr>
            <p:nvPr/>
          </p:nvCxnSpPr>
          <p:spPr>
            <a:xfrm flipV="1">
              <a:off x="1972138" y="4018956"/>
              <a:ext cx="0" cy="84178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sp>
        <p:nvSpPr>
          <p:cNvPr id="94" name="TextBox 93">
            <a:extLst>
              <a:ext uri="{FF2B5EF4-FFF2-40B4-BE49-F238E27FC236}">
                <a16:creationId xmlns:a16="http://schemas.microsoft.com/office/drawing/2014/main" id="{A3946866-9D4C-C382-7BB5-97A6B6E6A3E4}"/>
              </a:ext>
            </a:extLst>
          </p:cNvPr>
          <p:cNvSpPr txBox="1"/>
          <p:nvPr/>
        </p:nvSpPr>
        <p:spPr>
          <a:xfrm>
            <a:off x="9143673" y="5308411"/>
            <a:ext cx="844732" cy="461665"/>
          </a:xfrm>
          <a:prstGeom prst="rect">
            <a:avLst/>
          </a:prstGeom>
          <a:noFill/>
          <a:ln>
            <a:solidFill>
              <a:srgbClr val="7030A0"/>
            </a:solidFill>
          </a:ln>
        </p:spPr>
        <p:txBody>
          <a:bodyPr wrap="square" rtlCol="0">
            <a:spAutoFit/>
          </a:bodyPr>
          <a:lstStyle/>
          <a:p>
            <a:pPr algn="ctr"/>
            <a:r>
              <a:rPr lang="en-US" sz="1200" dirty="0">
                <a:solidFill>
                  <a:srgbClr val="7030A0"/>
                </a:solidFill>
              </a:rPr>
              <a:t>Jesus Arose!</a:t>
            </a:r>
          </a:p>
        </p:txBody>
      </p:sp>
      <p:cxnSp>
        <p:nvCxnSpPr>
          <p:cNvPr id="95" name="Straight Arrow Connector 94">
            <a:extLst>
              <a:ext uri="{FF2B5EF4-FFF2-40B4-BE49-F238E27FC236}">
                <a16:creationId xmlns:a16="http://schemas.microsoft.com/office/drawing/2014/main" id="{E09351C6-95E0-3744-E16F-FCC3E3ADC134}"/>
              </a:ext>
            </a:extLst>
          </p:cNvPr>
          <p:cNvCxnSpPr>
            <a:cxnSpLocks/>
          </p:cNvCxnSpPr>
          <p:nvPr/>
        </p:nvCxnSpPr>
        <p:spPr>
          <a:xfrm flipH="1" flipV="1">
            <a:off x="9338728" y="4495352"/>
            <a:ext cx="224372" cy="293147"/>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nvGrpSpPr>
          <p:cNvPr id="115" name="Group 114">
            <a:extLst>
              <a:ext uri="{FF2B5EF4-FFF2-40B4-BE49-F238E27FC236}">
                <a16:creationId xmlns:a16="http://schemas.microsoft.com/office/drawing/2014/main" id="{CFD8A75E-13AA-8B61-31B5-D093613AC605}"/>
              </a:ext>
            </a:extLst>
          </p:cNvPr>
          <p:cNvGrpSpPr/>
          <p:nvPr/>
        </p:nvGrpSpPr>
        <p:grpSpPr>
          <a:xfrm>
            <a:off x="1775612" y="4504731"/>
            <a:ext cx="965690" cy="1469061"/>
            <a:chOff x="1775612" y="4504731"/>
            <a:chExt cx="965690" cy="1469061"/>
          </a:xfrm>
        </p:grpSpPr>
        <p:sp>
          <p:nvSpPr>
            <p:cNvPr id="4" name="TextBox 3">
              <a:extLst>
                <a:ext uri="{FF2B5EF4-FFF2-40B4-BE49-F238E27FC236}">
                  <a16:creationId xmlns:a16="http://schemas.microsoft.com/office/drawing/2014/main" id="{F5D8DF94-E0B5-D080-86D0-2A0865509A0B}"/>
                </a:ext>
              </a:extLst>
            </p:cNvPr>
            <p:cNvSpPr txBox="1"/>
            <p:nvPr/>
          </p:nvSpPr>
          <p:spPr>
            <a:xfrm>
              <a:off x="1775612" y="5327461"/>
              <a:ext cx="887673" cy="646331"/>
            </a:xfrm>
            <a:prstGeom prst="rect">
              <a:avLst/>
            </a:prstGeom>
            <a:noFill/>
            <a:ln>
              <a:solidFill>
                <a:srgbClr val="7030A0"/>
              </a:solidFill>
            </a:ln>
          </p:spPr>
          <p:txBody>
            <a:bodyPr wrap="square" rtlCol="0">
              <a:spAutoFit/>
            </a:bodyPr>
            <a:lstStyle/>
            <a:p>
              <a:pPr algn="ctr"/>
              <a:r>
                <a:rPr lang="en-US" sz="1200" dirty="0">
                  <a:solidFill>
                    <a:srgbClr val="7030A0"/>
                  </a:solidFill>
                </a:rPr>
                <a:t>9am</a:t>
              </a:r>
            </a:p>
            <a:p>
              <a:pPr algn="ctr"/>
              <a:r>
                <a:rPr lang="en-US" sz="1200" dirty="0">
                  <a:solidFill>
                    <a:srgbClr val="7030A0"/>
                  </a:solidFill>
                </a:rPr>
                <a:t>Jesus was crucified</a:t>
              </a:r>
            </a:p>
          </p:txBody>
        </p:sp>
        <p:cxnSp>
          <p:nvCxnSpPr>
            <p:cNvPr id="100" name="Connector: Elbow 99">
              <a:extLst>
                <a:ext uri="{FF2B5EF4-FFF2-40B4-BE49-F238E27FC236}">
                  <a16:creationId xmlns:a16="http://schemas.microsoft.com/office/drawing/2014/main" id="{2627E2EB-EB25-B7C2-D9B8-06140521D1B6}"/>
                </a:ext>
              </a:extLst>
            </p:cNvPr>
            <p:cNvCxnSpPr>
              <a:cxnSpLocks/>
            </p:cNvCxnSpPr>
            <p:nvPr/>
          </p:nvCxnSpPr>
          <p:spPr>
            <a:xfrm rot="5400000" flipH="1" flipV="1">
              <a:off x="2062718" y="4660810"/>
              <a:ext cx="834663" cy="522505"/>
            </a:xfrm>
            <a:prstGeom prst="bentConnector3">
              <a:avLst>
                <a:gd name="adj1" fmla="val 50000"/>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6" name="Group 115">
            <a:extLst>
              <a:ext uri="{FF2B5EF4-FFF2-40B4-BE49-F238E27FC236}">
                <a16:creationId xmlns:a16="http://schemas.microsoft.com/office/drawing/2014/main" id="{732EC822-E10B-69C3-BF31-CE5FC332041A}"/>
              </a:ext>
            </a:extLst>
          </p:cNvPr>
          <p:cNvGrpSpPr/>
          <p:nvPr/>
        </p:nvGrpSpPr>
        <p:grpSpPr>
          <a:xfrm>
            <a:off x="3128183" y="4485681"/>
            <a:ext cx="1249590" cy="1488111"/>
            <a:chOff x="3128183" y="4485681"/>
            <a:chExt cx="1249590" cy="1488111"/>
          </a:xfrm>
        </p:grpSpPr>
        <p:sp>
          <p:nvSpPr>
            <p:cNvPr id="5" name="TextBox 4">
              <a:extLst>
                <a:ext uri="{FF2B5EF4-FFF2-40B4-BE49-F238E27FC236}">
                  <a16:creationId xmlns:a16="http://schemas.microsoft.com/office/drawing/2014/main" id="{C30D4AE6-573E-8EF1-ECE7-A198AD2FFCCB}"/>
                </a:ext>
              </a:extLst>
            </p:cNvPr>
            <p:cNvSpPr txBox="1"/>
            <p:nvPr/>
          </p:nvSpPr>
          <p:spPr>
            <a:xfrm>
              <a:off x="3533041" y="5327461"/>
              <a:ext cx="844732" cy="646331"/>
            </a:xfrm>
            <a:prstGeom prst="rect">
              <a:avLst/>
            </a:prstGeom>
            <a:noFill/>
            <a:ln>
              <a:solidFill>
                <a:srgbClr val="7030A0"/>
              </a:solidFill>
            </a:ln>
          </p:spPr>
          <p:txBody>
            <a:bodyPr wrap="square" rtlCol="0">
              <a:spAutoFit/>
            </a:bodyPr>
            <a:lstStyle/>
            <a:p>
              <a:pPr algn="ctr"/>
              <a:r>
                <a:rPr lang="en-US" sz="1200" dirty="0">
                  <a:solidFill>
                    <a:srgbClr val="7030A0"/>
                  </a:solidFill>
                </a:rPr>
                <a:t>Jesus was buried</a:t>
              </a:r>
            </a:p>
          </p:txBody>
        </p:sp>
        <p:cxnSp>
          <p:nvCxnSpPr>
            <p:cNvPr id="107" name="Connector: Elbow 106">
              <a:extLst>
                <a:ext uri="{FF2B5EF4-FFF2-40B4-BE49-F238E27FC236}">
                  <a16:creationId xmlns:a16="http://schemas.microsoft.com/office/drawing/2014/main" id="{F73E5286-8014-5F4B-D949-48734F022999}"/>
                </a:ext>
              </a:extLst>
            </p:cNvPr>
            <p:cNvCxnSpPr>
              <a:cxnSpLocks/>
            </p:cNvCxnSpPr>
            <p:nvPr/>
          </p:nvCxnSpPr>
          <p:spPr>
            <a:xfrm rot="16200000" flipV="1">
              <a:off x="3106618" y="4507246"/>
              <a:ext cx="823107" cy="779977"/>
            </a:xfrm>
            <a:prstGeom prst="bentConnector3">
              <a:avLst>
                <a:gd name="adj1" fmla="val 30328"/>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22" name="Straight Connector 121">
            <a:extLst>
              <a:ext uri="{FF2B5EF4-FFF2-40B4-BE49-F238E27FC236}">
                <a16:creationId xmlns:a16="http://schemas.microsoft.com/office/drawing/2014/main" id="{762083AA-1EB6-A3A6-B8AF-B335EDF7FD93}"/>
              </a:ext>
            </a:extLst>
          </p:cNvPr>
          <p:cNvCxnSpPr>
            <a:cxnSpLocks/>
          </p:cNvCxnSpPr>
          <p:nvPr/>
        </p:nvCxnSpPr>
        <p:spPr>
          <a:xfrm>
            <a:off x="9563100" y="4788499"/>
            <a:ext cx="0" cy="504263"/>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262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Conclusion</a:t>
            </a:r>
          </a:p>
        </p:txBody>
      </p:sp>
      <p:sp>
        <p:nvSpPr>
          <p:cNvPr id="14" name="Content Placeholder 13"/>
          <p:cNvSpPr>
            <a:spLocks noGrp="1"/>
          </p:cNvSpPr>
          <p:nvPr>
            <p:ph idx="1"/>
          </p:nvPr>
        </p:nvSpPr>
        <p:spPr>
          <a:xfrm>
            <a:off x="1104900" y="1388853"/>
            <a:ext cx="9982200" cy="5305245"/>
          </a:xfrm>
        </p:spPr>
        <p:txBody>
          <a:bodyPr>
            <a:normAutofit/>
          </a:bodyPr>
          <a:lstStyle/>
          <a:p>
            <a:pPr marL="228600" lvl="1">
              <a:spcBef>
                <a:spcPts val="1800"/>
              </a:spcBef>
            </a:pPr>
            <a:r>
              <a:rPr lang="en-US" sz="3200" dirty="0">
                <a:latin typeface="Calibri" panose="020F0502020204030204" pitchFamily="34" charset="0"/>
                <a:cs typeface="Calibri" panose="020F0502020204030204" pitchFamily="34" charset="0"/>
              </a:rPr>
              <a:t>Whether it was Wednesday, Thursday, or Friday, the main point is that Jesus died on the cross for our sins.</a:t>
            </a:r>
          </a:p>
          <a:p>
            <a:pPr marL="228600" lvl="1">
              <a:spcBef>
                <a:spcPts val="1800"/>
              </a:spcBef>
            </a:pPr>
            <a:r>
              <a:rPr lang="en-US" sz="3200" dirty="0">
                <a:latin typeface="Calibri" panose="020F0502020204030204" pitchFamily="34" charset="0"/>
                <a:cs typeface="Calibri" panose="020F0502020204030204" pitchFamily="34" charset="0"/>
              </a:rPr>
              <a:t>While knowing the day is not critical to our salvation, understanding the Scripture better gives us greater insight to all that the LORD did to win our salvation.</a:t>
            </a:r>
          </a:p>
          <a:p>
            <a:pPr marL="228600" lvl="1">
              <a:spcBef>
                <a:spcPts val="1800"/>
              </a:spcBef>
            </a:pPr>
            <a:r>
              <a:rPr lang="en-US" sz="3200" dirty="0">
                <a:latin typeface="Calibri" panose="020F0502020204030204" pitchFamily="34" charset="0"/>
                <a:cs typeface="Calibri" panose="020F0502020204030204" pitchFamily="34" charset="0"/>
              </a:rPr>
              <a:t>Also, by knowing that events of Christ’s death followed explicitly the Old Testament Passover law, this helps us see that this was all a part of God’s original plan of salvation.</a:t>
            </a:r>
          </a:p>
          <a:p>
            <a:pPr marL="228600" lvl="1">
              <a:spcBef>
                <a:spcPts val="1800"/>
              </a:spcBef>
            </a:pP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a mighty God we serve!</a:t>
            </a:r>
            <a:b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endParaRPr lang="en-US" sz="3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380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4" name="Content Placeholder 3"/>
          <p:cNvPicPr>
            <a:picLocks noGrp="1" noChangeAspect="1"/>
          </p:cNvPicPr>
          <p:nvPr>
            <p:ph idx="1"/>
          </p:nvPr>
        </p:nvPicPr>
        <p:blipFill>
          <a:blip r:embed="rId3"/>
          <a:stretch>
            <a:fillRect/>
          </a:stretch>
        </p:blipFill>
        <p:spPr>
          <a:xfrm>
            <a:off x="4533900" y="1600200"/>
            <a:ext cx="3124200" cy="4572000"/>
          </a:xfrm>
          <a:prstGeom prst="rect">
            <a:avLst/>
          </a:prstGeom>
          <a:noFill/>
        </p:spPr>
      </p:pic>
    </p:spTree>
    <p:extLst>
      <p:ext uri="{BB962C8B-B14F-4D97-AF65-F5344CB8AC3E}">
        <p14:creationId xmlns:p14="http://schemas.microsoft.com/office/powerpoint/2010/main" val="401027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and God Bless You</a:t>
            </a:r>
          </a:p>
        </p:txBody>
      </p:sp>
      <p:pic>
        <p:nvPicPr>
          <p:cNvPr id="5" name="Content Placeholder 4"/>
          <p:cNvPicPr>
            <a:picLocks noGrp="1" noChangeAspect="1"/>
          </p:cNvPicPr>
          <p:nvPr>
            <p:ph idx="1"/>
          </p:nvPr>
        </p:nvPicPr>
        <p:blipFill>
          <a:blip r:embed="rId3"/>
          <a:stretch>
            <a:fillRect/>
          </a:stretch>
        </p:blipFill>
        <p:spPr>
          <a:xfrm>
            <a:off x="1104900" y="1480851"/>
            <a:ext cx="4329628" cy="4329628"/>
          </a:xfrm>
          <a:prstGeom prst="rect">
            <a:avLst/>
          </a:prstGeom>
        </p:spPr>
      </p:pic>
      <p:pic>
        <p:nvPicPr>
          <p:cNvPr id="6" name="Picture 5"/>
          <p:cNvPicPr>
            <a:picLocks noChangeAspect="1"/>
          </p:cNvPicPr>
          <p:nvPr/>
        </p:nvPicPr>
        <p:blipFill>
          <a:blip r:embed="rId4"/>
          <a:stretch>
            <a:fillRect/>
          </a:stretch>
        </p:blipFill>
        <p:spPr>
          <a:xfrm>
            <a:off x="6497426" y="1412224"/>
            <a:ext cx="4398255" cy="4398255"/>
          </a:xfrm>
          <a:prstGeom prst="rect">
            <a:avLst/>
          </a:prstGeom>
        </p:spPr>
      </p:pic>
    </p:spTree>
    <p:extLst>
      <p:ext uri="{BB962C8B-B14F-4D97-AF65-F5344CB8AC3E}">
        <p14:creationId xmlns:p14="http://schemas.microsoft.com/office/powerpoint/2010/main" val="303328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Commonly Agreed Upon Facts</a:t>
            </a:r>
          </a:p>
        </p:txBody>
      </p:sp>
      <p:sp>
        <p:nvSpPr>
          <p:cNvPr id="14" name="Content Placeholder 13"/>
          <p:cNvSpPr>
            <a:spLocks noGrp="1"/>
          </p:cNvSpPr>
          <p:nvPr>
            <p:ph idx="1"/>
          </p:nvPr>
        </p:nvSpPr>
        <p:spPr>
          <a:xfrm>
            <a:off x="1104900" y="1388853"/>
            <a:ext cx="9982200" cy="5305245"/>
          </a:xfrm>
        </p:spPr>
        <p:txBody>
          <a:bodyPr>
            <a:normAutofit/>
          </a:bodyPr>
          <a:lstStyle/>
          <a:p>
            <a:r>
              <a:rPr lang="en-US" sz="3200" dirty="0">
                <a:latin typeface="Calibri" panose="020F0502020204030204" pitchFamily="34" charset="0"/>
                <a:cs typeface="Calibri" panose="020F0502020204030204" pitchFamily="34" charset="0"/>
              </a:rPr>
              <a:t>While there is some confusion on the day on which Jesus died, there are two facts that most believers agree upon:</a:t>
            </a:r>
          </a:p>
          <a:p>
            <a:pPr marL="914400" indent="-514350">
              <a:buFont typeface="+mj-lt"/>
              <a:buAutoNum type="arabicPeriod"/>
            </a:pPr>
            <a:r>
              <a:rPr lang="en-US" sz="3200" dirty="0">
                <a:latin typeface="Calibri" panose="020F0502020204030204" pitchFamily="34" charset="0"/>
                <a:cs typeface="Calibri" panose="020F0502020204030204" pitchFamily="34" charset="0"/>
              </a:rPr>
              <a:t>The Time of Day of the LORD’s Death</a:t>
            </a:r>
          </a:p>
          <a:p>
            <a:pPr marL="914400" indent="-514350">
              <a:buFont typeface="+mj-lt"/>
              <a:buAutoNum type="arabicPeriod"/>
            </a:pPr>
            <a:r>
              <a:rPr lang="en-US" sz="3200" dirty="0">
                <a:latin typeface="Calibri" panose="020F0502020204030204" pitchFamily="34" charset="0"/>
                <a:cs typeface="Calibri" panose="020F0502020204030204" pitchFamily="34" charset="0"/>
              </a:rPr>
              <a:t>The LORD’s Death Occurred Around the Passover</a:t>
            </a:r>
          </a:p>
          <a:p>
            <a:endParaRPr lang="en-US" sz="32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4249980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The Time of Day of the LORD’s Death</a:t>
            </a:r>
          </a:p>
        </p:txBody>
      </p:sp>
      <p:sp>
        <p:nvSpPr>
          <p:cNvPr id="14" name="Content Placeholder 13"/>
          <p:cNvSpPr>
            <a:spLocks noGrp="1"/>
          </p:cNvSpPr>
          <p:nvPr>
            <p:ph idx="1"/>
          </p:nvPr>
        </p:nvSpPr>
        <p:spPr>
          <a:xfrm>
            <a:off x="1104900" y="1388853"/>
            <a:ext cx="9982200" cy="5305245"/>
          </a:xfrm>
        </p:spPr>
        <p:txBody>
          <a:bodyPr>
            <a:normAutofit fontScale="92500" lnSpcReduction="10000"/>
          </a:bodyPr>
          <a:lstStyle/>
          <a:p>
            <a:r>
              <a:rPr lang="en-US" sz="3200" dirty="0">
                <a:latin typeface="Calibri" panose="020F0502020204030204" pitchFamily="34" charset="0"/>
                <a:cs typeface="Calibri" panose="020F0502020204030204" pitchFamily="34" charset="0"/>
              </a:rPr>
              <a:t>The one certain aspect known about the death of Jesus is that it occurred at 3 p.m.  </a:t>
            </a:r>
          </a:p>
          <a:p>
            <a:r>
              <a:rPr lang="en-US" sz="3200" dirty="0">
                <a:latin typeface="Calibri" panose="020F0502020204030204" pitchFamily="34" charset="0"/>
                <a:cs typeface="Calibri" panose="020F0502020204030204" pitchFamily="34" charset="0"/>
              </a:rPr>
              <a:t>Matthew 27:46, 50 - "</a:t>
            </a:r>
            <a:r>
              <a:rPr lang="en-US" sz="3200" i="1" dirty="0">
                <a:latin typeface="Calibri" panose="020F0502020204030204" pitchFamily="34" charset="0"/>
                <a:cs typeface="Calibri" panose="020F0502020204030204" pitchFamily="34" charset="0"/>
              </a:rPr>
              <a:t>And about the </a:t>
            </a:r>
            <a:r>
              <a:rPr lang="en-US" sz="3200" b="1" i="1" dirty="0">
                <a:solidFill>
                  <a:srgbClr val="FF0000"/>
                </a:solidFill>
                <a:latin typeface="Calibri" panose="020F0502020204030204" pitchFamily="34" charset="0"/>
                <a:cs typeface="Calibri" panose="020F0502020204030204" pitchFamily="34" charset="0"/>
              </a:rPr>
              <a:t>ninth hour </a:t>
            </a:r>
            <a:r>
              <a:rPr lang="en-US" sz="3200" i="1" dirty="0">
                <a:latin typeface="Calibri" panose="020F0502020204030204" pitchFamily="34" charset="0"/>
                <a:cs typeface="Calibri" panose="020F0502020204030204" pitchFamily="34" charset="0"/>
              </a:rPr>
              <a:t>Jesus cried with a loud voice, saying, Eli, Eli, lama </a:t>
            </a:r>
            <a:r>
              <a:rPr lang="en-US" sz="3200" i="1" dirty="0" err="1">
                <a:latin typeface="Calibri" panose="020F0502020204030204" pitchFamily="34" charset="0"/>
                <a:cs typeface="Calibri" panose="020F0502020204030204" pitchFamily="34" charset="0"/>
              </a:rPr>
              <a:t>sabachthani</a:t>
            </a:r>
            <a:r>
              <a:rPr lang="en-US" sz="3200" i="1" dirty="0">
                <a:latin typeface="Calibri" panose="020F0502020204030204" pitchFamily="34" charset="0"/>
                <a:cs typeface="Calibri" panose="020F0502020204030204" pitchFamily="34" charset="0"/>
              </a:rPr>
              <a:t>? that is to say, My God, my God, why hast thou forsaken me? … Jesus, when he had cried again with a loud voice, </a:t>
            </a:r>
            <a:r>
              <a:rPr lang="en-US" sz="3200" b="1" i="1" dirty="0">
                <a:solidFill>
                  <a:srgbClr val="FF0000"/>
                </a:solidFill>
                <a:latin typeface="Calibri" panose="020F0502020204030204" pitchFamily="34" charset="0"/>
                <a:cs typeface="Calibri" panose="020F0502020204030204" pitchFamily="34" charset="0"/>
              </a:rPr>
              <a:t>yielded up the ghost</a:t>
            </a:r>
            <a:r>
              <a:rPr lang="en-US" sz="3200" i="1" dirty="0">
                <a:latin typeface="Calibri" panose="020F0502020204030204" pitchFamily="34" charset="0"/>
                <a:cs typeface="Calibri" panose="020F0502020204030204" pitchFamily="34" charset="0"/>
              </a:rPr>
              <a:t>."</a:t>
            </a:r>
          </a:p>
          <a:p>
            <a:r>
              <a:rPr lang="en-US" sz="3200" dirty="0">
                <a:latin typeface="Calibri" panose="020F0502020204030204" pitchFamily="34" charset="0"/>
                <a:cs typeface="Calibri" panose="020F0502020204030204" pitchFamily="34" charset="0"/>
              </a:rPr>
              <a:t>In this passage of Scripture, Matthew uses the Jewish method of counting time which measured the hours of the day based on the position of the sun in the sky, beginning with the first hour of the day occurring at 6 a.m.  </a:t>
            </a:r>
          </a:p>
          <a:p>
            <a:r>
              <a:rPr lang="en-US" sz="3200" dirty="0">
                <a:latin typeface="Calibri" panose="020F0502020204030204" pitchFamily="34" charset="0"/>
                <a:cs typeface="Calibri" panose="020F0502020204030204" pitchFamily="34" charset="0"/>
              </a:rPr>
              <a:t>Thus, the ninth hour of the day is 3 o’clock in the afternoon.</a:t>
            </a:r>
          </a:p>
          <a:p>
            <a:endParaRPr lang="en-US" sz="32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69923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The LORD’s Death Occurred Around the Passover</a:t>
            </a:r>
          </a:p>
        </p:txBody>
      </p:sp>
      <p:sp>
        <p:nvSpPr>
          <p:cNvPr id="14" name="Content Placeholder 13"/>
          <p:cNvSpPr>
            <a:spLocks noGrp="1"/>
          </p:cNvSpPr>
          <p:nvPr>
            <p:ph idx="1"/>
          </p:nvPr>
        </p:nvSpPr>
        <p:spPr>
          <a:xfrm>
            <a:off x="1104900" y="1388853"/>
            <a:ext cx="9982200" cy="5305245"/>
          </a:xfrm>
        </p:spPr>
        <p:txBody>
          <a:bodyPr>
            <a:normAutofit lnSpcReduction="10000"/>
          </a:bodyPr>
          <a:lstStyle/>
          <a:p>
            <a:r>
              <a:rPr lang="en-US" sz="3200" dirty="0">
                <a:latin typeface="Calibri" panose="020F0502020204030204" pitchFamily="34" charset="0"/>
                <a:cs typeface="Calibri" panose="020F0502020204030204" pitchFamily="34" charset="0"/>
              </a:rPr>
              <a:t>The Scripture also mentions explicitly that Jesus was crucified on the eve of the Passover.  </a:t>
            </a:r>
          </a:p>
          <a:p>
            <a:r>
              <a:rPr lang="en-US" sz="3200" dirty="0">
                <a:latin typeface="Calibri" panose="020F0502020204030204" pitchFamily="34" charset="0"/>
                <a:cs typeface="Calibri" panose="020F0502020204030204" pitchFamily="34" charset="0"/>
              </a:rPr>
              <a:t>In fact, because of the impending Passover, the Jews requested that the LORD’s death be hastened by the breaking of His legs so that His body could be taken care of before the Passover.   </a:t>
            </a:r>
          </a:p>
          <a:p>
            <a:r>
              <a:rPr lang="en-US" sz="3200" dirty="0">
                <a:latin typeface="Calibri" panose="020F0502020204030204" pitchFamily="34" charset="0"/>
                <a:cs typeface="Calibri" panose="020F0502020204030204" pitchFamily="34" charset="0"/>
              </a:rPr>
              <a:t>John 19:31 - "</a:t>
            </a:r>
            <a:r>
              <a:rPr lang="en-US" sz="3200" i="1" dirty="0">
                <a:latin typeface="Calibri" panose="020F0502020204030204" pitchFamily="34" charset="0"/>
                <a:cs typeface="Calibri" panose="020F0502020204030204" pitchFamily="34" charset="0"/>
              </a:rPr>
              <a:t>The Jews therefore, because it was </a:t>
            </a:r>
            <a:r>
              <a:rPr lang="en-US" sz="3200" b="1" i="1" dirty="0">
                <a:solidFill>
                  <a:srgbClr val="FF0000"/>
                </a:solidFill>
                <a:latin typeface="Calibri" panose="020F0502020204030204" pitchFamily="34" charset="0"/>
                <a:cs typeface="Calibri" panose="020F0502020204030204" pitchFamily="34" charset="0"/>
              </a:rPr>
              <a:t>the preparation</a:t>
            </a:r>
            <a:r>
              <a:rPr lang="en-US" sz="3200" i="1" dirty="0">
                <a:latin typeface="Calibri" panose="020F0502020204030204" pitchFamily="34" charset="0"/>
                <a:cs typeface="Calibri" panose="020F0502020204030204" pitchFamily="34" charset="0"/>
              </a:rPr>
              <a:t>, that the bodies should not remain upon the cross on the sabbath day, (for that sabbath day was an </a:t>
            </a:r>
            <a:r>
              <a:rPr lang="en-US" sz="3200" b="1" i="1" dirty="0">
                <a:solidFill>
                  <a:srgbClr val="FF0000"/>
                </a:solidFill>
                <a:latin typeface="Calibri" panose="020F0502020204030204" pitchFamily="34" charset="0"/>
                <a:cs typeface="Calibri" panose="020F0502020204030204" pitchFamily="34" charset="0"/>
              </a:rPr>
              <a:t>high day</a:t>
            </a:r>
            <a:r>
              <a:rPr lang="en-US" sz="3200" i="1" dirty="0">
                <a:latin typeface="Calibri" panose="020F0502020204030204" pitchFamily="34" charset="0"/>
                <a:cs typeface="Calibri" panose="020F0502020204030204" pitchFamily="34" charset="0"/>
              </a:rPr>
              <a:t>,) besought Pilate that their legs might be broken, and that they might be taken away</a:t>
            </a:r>
            <a:r>
              <a:rPr lang="en-US" sz="3200" dirty="0">
                <a:latin typeface="Calibri" panose="020F0502020204030204" pitchFamily="34" charset="0"/>
                <a:cs typeface="Calibri" panose="020F0502020204030204" pitchFamily="34" charset="0"/>
              </a:rPr>
              <a:t>."</a:t>
            </a:r>
          </a:p>
          <a:p>
            <a:endParaRPr lang="en-US" sz="20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202919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Determining the Day of Jesus’ Death</a:t>
            </a:r>
          </a:p>
        </p:txBody>
      </p:sp>
      <p:sp>
        <p:nvSpPr>
          <p:cNvPr id="14" name="Content Placeholder 13"/>
          <p:cNvSpPr>
            <a:spLocks noGrp="1"/>
          </p:cNvSpPr>
          <p:nvPr>
            <p:ph idx="1"/>
          </p:nvPr>
        </p:nvSpPr>
        <p:spPr>
          <a:xfrm>
            <a:off x="1104900" y="1388853"/>
            <a:ext cx="9982200" cy="5305245"/>
          </a:xfrm>
        </p:spPr>
        <p:txBody>
          <a:bodyPr>
            <a:normAutofit/>
          </a:bodyPr>
          <a:lstStyle/>
          <a:p>
            <a:r>
              <a:rPr lang="en-US" sz="3200" dirty="0">
                <a:latin typeface="Calibri" panose="020F0502020204030204" pitchFamily="34" charset="0"/>
                <a:cs typeface="Calibri" panose="020F0502020204030204" pitchFamily="34" charset="0"/>
              </a:rPr>
              <a:t>To accurately determine which day of the week our LORD died; we need to closely examine the following:</a:t>
            </a:r>
          </a:p>
          <a:p>
            <a:pPr marL="914400" indent="-514350">
              <a:buFont typeface="+mj-lt"/>
              <a:buAutoNum type="arabicPeriod"/>
            </a:pPr>
            <a:r>
              <a:rPr lang="en-US" sz="3200" dirty="0">
                <a:latin typeface="Calibri" panose="020F0502020204030204" pitchFamily="34" charset="0"/>
                <a:cs typeface="Calibri" panose="020F0502020204030204" pitchFamily="34" charset="0"/>
              </a:rPr>
              <a:t>The Words of Jesus</a:t>
            </a:r>
          </a:p>
          <a:p>
            <a:pPr marL="914400" indent="-514350">
              <a:buFont typeface="+mj-lt"/>
              <a:buAutoNum type="arabicPeriod"/>
            </a:pPr>
            <a:r>
              <a:rPr lang="en-US" sz="3200" dirty="0">
                <a:latin typeface="Calibri" panose="020F0502020204030204" pitchFamily="34" charset="0"/>
                <a:cs typeface="Calibri" panose="020F0502020204030204" pitchFamily="34" charset="0"/>
              </a:rPr>
              <a:t>Harmony with the Old Testament Passover</a:t>
            </a:r>
          </a:p>
          <a:p>
            <a:pPr marL="914400" indent="-514350">
              <a:buFont typeface="+mj-lt"/>
              <a:buAutoNum type="arabicPeriod"/>
            </a:pPr>
            <a:r>
              <a:rPr lang="en-US" sz="3200" dirty="0">
                <a:latin typeface="Calibri" panose="020F0502020204030204" pitchFamily="34" charset="0"/>
                <a:cs typeface="Calibri" panose="020F0502020204030204" pitchFamily="34" charset="0"/>
              </a:rPr>
              <a:t>Jewish Holy Days and Customs</a:t>
            </a:r>
          </a:p>
          <a:p>
            <a:endParaRPr lang="en-US" sz="32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92959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The Words of Jesus</a:t>
            </a:r>
          </a:p>
        </p:txBody>
      </p:sp>
      <p:sp>
        <p:nvSpPr>
          <p:cNvPr id="14" name="Content Placeholder 13"/>
          <p:cNvSpPr>
            <a:spLocks noGrp="1"/>
          </p:cNvSpPr>
          <p:nvPr>
            <p:ph idx="1"/>
          </p:nvPr>
        </p:nvSpPr>
        <p:spPr>
          <a:xfrm>
            <a:off x="1104900" y="1388853"/>
            <a:ext cx="9982200" cy="5305245"/>
          </a:xfrm>
        </p:spPr>
        <p:txBody>
          <a:bodyPr>
            <a:normAutofit lnSpcReduction="10000"/>
          </a:bodyPr>
          <a:lstStyle/>
          <a:p>
            <a:r>
              <a:rPr lang="en-US" sz="3200" dirty="0">
                <a:latin typeface="Calibri" panose="020F0502020204030204" pitchFamily="34" charset="0"/>
                <a:cs typeface="Calibri" panose="020F0502020204030204" pitchFamily="34" charset="0"/>
              </a:rPr>
              <a:t>Matthew 12:40, - "</a:t>
            </a:r>
            <a:r>
              <a:rPr lang="en-US" sz="3200" i="1" dirty="0">
                <a:latin typeface="Calibri" panose="020F0502020204030204" pitchFamily="34" charset="0"/>
                <a:cs typeface="Calibri" panose="020F0502020204030204" pitchFamily="34" charset="0"/>
              </a:rPr>
              <a:t>For as Jonas was </a:t>
            </a:r>
            <a:r>
              <a:rPr lang="en-US" sz="3200" b="1" i="1" dirty="0">
                <a:solidFill>
                  <a:srgbClr val="FF0000"/>
                </a:solidFill>
                <a:latin typeface="Calibri" panose="020F0502020204030204" pitchFamily="34" charset="0"/>
                <a:cs typeface="Calibri" panose="020F0502020204030204" pitchFamily="34" charset="0"/>
              </a:rPr>
              <a:t>three days and three nights</a:t>
            </a:r>
            <a:r>
              <a:rPr lang="en-US" sz="3200" i="1" dirty="0">
                <a:latin typeface="Calibri" panose="020F0502020204030204" pitchFamily="34" charset="0"/>
                <a:cs typeface="Calibri" panose="020F0502020204030204" pitchFamily="34" charset="0"/>
              </a:rPr>
              <a:t> in the whale's belly; so shall the Son of man be </a:t>
            </a:r>
            <a:r>
              <a:rPr lang="en-US" sz="3200" b="1" i="1" dirty="0">
                <a:solidFill>
                  <a:srgbClr val="FF0000"/>
                </a:solidFill>
                <a:latin typeface="Calibri" panose="020F0502020204030204" pitchFamily="34" charset="0"/>
                <a:cs typeface="Calibri" panose="020F0502020204030204" pitchFamily="34" charset="0"/>
              </a:rPr>
              <a:t>three days and three nights </a:t>
            </a:r>
            <a:r>
              <a:rPr lang="en-US" sz="3200" i="1" dirty="0">
                <a:latin typeface="Calibri" panose="020F0502020204030204" pitchFamily="34" charset="0"/>
                <a:cs typeface="Calibri" panose="020F0502020204030204" pitchFamily="34" charset="0"/>
              </a:rPr>
              <a:t>in the heart of the earth</a:t>
            </a:r>
            <a:r>
              <a:rPr lang="en-US" sz="3200" dirty="0">
                <a:latin typeface="Calibri" panose="020F0502020204030204" pitchFamily="34" charset="0"/>
                <a:cs typeface="Calibri" panose="020F0502020204030204" pitchFamily="34" charset="0"/>
              </a:rPr>
              <a:t>."  </a:t>
            </a:r>
          </a:p>
          <a:p>
            <a:r>
              <a:rPr lang="en-US" sz="3200" dirty="0">
                <a:latin typeface="Calibri" panose="020F0502020204030204" pitchFamily="34" charset="0"/>
                <a:cs typeface="Calibri" panose="020F0502020204030204" pitchFamily="34" charset="0"/>
              </a:rPr>
              <a:t>To understand the significance of the statement, “three days and three nights”, an understanding is needed of how the Jewish society measured time.  </a:t>
            </a:r>
          </a:p>
          <a:p>
            <a:r>
              <a:rPr lang="en-US" sz="3200" dirty="0">
                <a:latin typeface="Calibri" panose="020F0502020204030204" pitchFamily="34" charset="0"/>
                <a:cs typeface="Calibri" panose="020F0502020204030204" pitchFamily="34" charset="0"/>
              </a:rPr>
              <a:t>The Jews did not consider the start of a new day beginning at midnight, as we do.  </a:t>
            </a:r>
          </a:p>
          <a:p>
            <a:r>
              <a:rPr lang="en-US" sz="3200" dirty="0">
                <a:latin typeface="Calibri" panose="020F0502020204030204" pitchFamily="34" charset="0"/>
                <a:cs typeface="Calibri" panose="020F0502020204030204" pitchFamily="34" charset="0"/>
              </a:rPr>
              <a:t>The Jewish day begins at the previous day’s sundown.  </a:t>
            </a:r>
          </a:p>
          <a:p>
            <a:r>
              <a:rPr lang="en-US" sz="3200" dirty="0">
                <a:latin typeface="Calibri" panose="020F0502020204030204" pitchFamily="34" charset="0"/>
                <a:cs typeface="Calibri" panose="020F0502020204030204" pitchFamily="34" charset="0"/>
              </a:rPr>
              <a:t>Therefore, Sunday, for the Jews, begins at sundown on Saturday evening. </a:t>
            </a:r>
            <a:endParaRPr lang="en-US" sz="20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2936271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The Words of Jesus</a:t>
            </a:r>
          </a:p>
        </p:txBody>
      </p:sp>
      <p:sp>
        <p:nvSpPr>
          <p:cNvPr id="14" name="Content Placeholder 13"/>
          <p:cNvSpPr>
            <a:spLocks noGrp="1"/>
          </p:cNvSpPr>
          <p:nvPr>
            <p:ph idx="1"/>
          </p:nvPr>
        </p:nvSpPr>
        <p:spPr>
          <a:xfrm>
            <a:off x="1104900" y="1388853"/>
            <a:ext cx="9982200" cy="5305245"/>
          </a:xfrm>
        </p:spPr>
        <p:txBody>
          <a:bodyPr>
            <a:normAutofit fontScale="92500" lnSpcReduction="10000"/>
          </a:bodyPr>
          <a:lstStyle/>
          <a:p>
            <a:r>
              <a:rPr lang="en-US" sz="3200" dirty="0">
                <a:latin typeface="Calibri" panose="020F0502020204030204" pitchFamily="34" charset="0"/>
                <a:cs typeface="Calibri" panose="020F0502020204030204" pitchFamily="34" charset="0"/>
              </a:rPr>
              <a:t>Since the Bible says that our LORD arose on </a:t>
            </a:r>
            <a:r>
              <a:rPr lang="en-US" sz="3200" b="1" dirty="0">
                <a:solidFill>
                  <a:srgbClr val="FF0000"/>
                </a:solidFill>
                <a:latin typeface="Calibri" panose="020F0502020204030204" pitchFamily="34" charset="0"/>
                <a:cs typeface="Calibri" panose="020F0502020204030204" pitchFamily="34" charset="0"/>
              </a:rPr>
              <a:t>Sunday</a:t>
            </a:r>
            <a:r>
              <a:rPr lang="en-US" sz="3200" dirty="0">
                <a:latin typeface="Calibri" panose="020F0502020204030204" pitchFamily="34" charset="0"/>
                <a:cs typeface="Calibri" panose="020F0502020204030204" pitchFamily="34" charset="0"/>
              </a:rPr>
              <a:t>, according to Jewish time measurement, this could have occurred anytime </a:t>
            </a:r>
            <a:r>
              <a:rPr lang="en-US" sz="3200" b="1" dirty="0">
                <a:solidFill>
                  <a:srgbClr val="FF0000"/>
                </a:solidFill>
                <a:latin typeface="Calibri" panose="020F0502020204030204" pitchFamily="34" charset="0"/>
                <a:cs typeface="Calibri" panose="020F0502020204030204" pitchFamily="34" charset="0"/>
              </a:rPr>
              <a:t>after sundown </a:t>
            </a:r>
            <a:r>
              <a:rPr lang="en-US" sz="3200" dirty="0">
                <a:latin typeface="Calibri" panose="020F0502020204030204" pitchFamily="34" charset="0"/>
                <a:cs typeface="Calibri" panose="020F0502020204030204" pitchFamily="34" charset="0"/>
              </a:rPr>
              <a:t>on what we call </a:t>
            </a:r>
            <a:r>
              <a:rPr lang="en-US" sz="3200" b="1" dirty="0">
                <a:solidFill>
                  <a:srgbClr val="FF0000"/>
                </a:solidFill>
                <a:latin typeface="Calibri" panose="020F0502020204030204" pitchFamily="34" charset="0"/>
                <a:cs typeface="Calibri" panose="020F0502020204030204" pitchFamily="34" charset="0"/>
              </a:rPr>
              <a:t>Saturday night</a:t>
            </a:r>
            <a:r>
              <a:rPr lang="en-US" sz="3200" dirty="0">
                <a:latin typeface="Calibri" panose="020F0502020204030204" pitchFamily="34" charset="0"/>
                <a:cs typeface="Calibri" panose="020F0502020204030204" pitchFamily="34" charset="0"/>
              </a:rPr>
              <a:t>.</a:t>
            </a:r>
          </a:p>
          <a:p>
            <a:r>
              <a:rPr lang="en-US" sz="3200" dirty="0">
                <a:latin typeface="Calibri" panose="020F0502020204030204" pitchFamily="34" charset="0"/>
                <a:cs typeface="Calibri" panose="020F0502020204030204" pitchFamily="34" charset="0"/>
              </a:rPr>
              <a:t>The scripture goes on to tell us that the women who went to care for the body of Jesus arrived at the tomb “…</a:t>
            </a:r>
            <a:r>
              <a:rPr lang="en-US" sz="3200" b="1" dirty="0">
                <a:solidFill>
                  <a:srgbClr val="FF0000"/>
                </a:solidFill>
                <a:latin typeface="Calibri" panose="020F0502020204030204" pitchFamily="34" charset="0"/>
                <a:cs typeface="Calibri" panose="020F0502020204030204" pitchFamily="34" charset="0"/>
              </a:rPr>
              <a:t>toward the dawn</a:t>
            </a:r>
            <a:r>
              <a:rPr lang="en-US" sz="3200" dirty="0">
                <a:latin typeface="Calibri" panose="020F0502020204030204" pitchFamily="34" charset="0"/>
                <a:cs typeface="Calibri" panose="020F0502020204030204" pitchFamily="34" charset="0"/>
              </a:rPr>
              <a:t>…” </a:t>
            </a:r>
          </a:p>
          <a:p>
            <a:r>
              <a:rPr lang="en-US" sz="3200" dirty="0">
                <a:latin typeface="Calibri" panose="020F0502020204030204" pitchFamily="34" charset="0"/>
                <a:cs typeface="Calibri" panose="020F0502020204030204" pitchFamily="34" charset="0"/>
              </a:rPr>
              <a:t>This means that Jesus could have risen sometime during the evening on our Saturday night to just before dawn on Sunday.  </a:t>
            </a:r>
          </a:p>
          <a:p>
            <a:r>
              <a:rPr lang="en-US" sz="3200" dirty="0">
                <a:latin typeface="Calibri" panose="020F0502020204030204" pitchFamily="34" charset="0"/>
                <a:cs typeface="Calibri" panose="020F0502020204030204" pitchFamily="34" charset="0"/>
              </a:rPr>
              <a:t>If we start with Jesus’ resurrection on our Saturday night and backtrack three full days, we end up with Jesus being in the tomb Saturday, Friday, and Thursday, meaning He must have been crucified on </a:t>
            </a:r>
            <a:r>
              <a:rPr lang="en-US" sz="3200" b="1" dirty="0">
                <a:solidFill>
                  <a:srgbClr val="FF0000"/>
                </a:solidFill>
                <a:latin typeface="Calibri" panose="020F0502020204030204" pitchFamily="34" charset="0"/>
                <a:cs typeface="Calibri" panose="020F0502020204030204" pitchFamily="34" charset="0"/>
              </a:rPr>
              <a:t>Wednesday</a:t>
            </a:r>
            <a:r>
              <a:rPr lang="en-US" sz="3200" dirty="0">
                <a:latin typeface="Calibri" panose="020F0502020204030204" pitchFamily="34" charset="0"/>
                <a:cs typeface="Calibri" panose="020F0502020204030204" pitchFamily="34" charset="0"/>
              </a:rPr>
              <a:t>. </a:t>
            </a:r>
            <a:endParaRPr lang="en-US" dirty="0"/>
          </a:p>
        </p:txBody>
      </p:sp>
    </p:spTree>
    <p:extLst>
      <p:ext uri="{BB962C8B-B14F-4D97-AF65-F5344CB8AC3E}">
        <p14:creationId xmlns:p14="http://schemas.microsoft.com/office/powerpoint/2010/main" val="2800651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Harmony with Old Testament Passover</a:t>
            </a:r>
          </a:p>
        </p:txBody>
      </p:sp>
      <p:sp>
        <p:nvSpPr>
          <p:cNvPr id="14" name="Content Placeholder 13"/>
          <p:cNvSpPr>
            <a:spLocks noGrp="1"/>
          </p:cNvSpPr>
          <p:nvPr>
            <p:ph idx="1"/>
          </p:nvPr>
        </p:nvSpPr>
        <p:spPr>
          <a:xfrm>
            <a:off x="1104900" y="1388853"/>
            <a:ext cx="9982200" cy="5305245"/>
          </a:xfrm>
        </p:spPr>
        <p:txBody>
          <a:bodyPr>
            <a:normAutofit/>
          </a:bodyPr>
          <a:lstStyle/>
          <a:p>
            <a:r>
              <a:rPr lang="en-US" sz="3200" dirty="0">
                <a:latin typeface="Calibri" panose="020F0502020204030204" pitchFamily="34" charset="0"/>
                <a:cs typeface="Calibri" panose="020F0502020204030204" pitchFamily="34" charset="0"/>
              </a:rPr>
              <a:t>John 1:29 - "</a:t>
            </a:r>
            <a:r>
              <a:rPr lang="en-US" sz="3200" i="1" dirty="0">
                <a:latin typeface="Calibri" panose="020F0502020204030204" pitchFamily="34" charset="0"/>
                <a:cs typeface="Calibri" panose="020F0502020204030204" pitchFamily="34" charset="0"/>
              </a:rPr>
              <a:t>The next day John </a:t>
            </a:r>
            <a:r>
              <a:rPr lang="en-US" sz="3200" i="1" dirty="0" err="1">
                <a:latin typeface="Calibri" panose="020F0502020204030204" pitchFamily="34" charset="0"/>
                <a:cs typeface="Calibri" panose="020F0502020204030204" pitchFamily="34" charset="0"/>
              </a:rPr>
              <a:t>seeth</a:t>
            </a:r>
            <a:r>
              <a:rPr lang="en-US" sz="3200" i="1" dirty="0">
                <a:latin typeface="Calibri" panose="020F0502020204030204" pitchFamily="34" charset="0"/>
                <a:cs typeface="Calibri" panose="020F0502020204030204" pitchFamily="34" charset="0"/>
              </a:rPr>
              <a:t> Jesus coming unto him, and saith,  Behold the </a:t>
            </a:r>
            <a:r>
              <a:rPr lang="en-US" sz="3200" b="1" i="1" dirty="0">
                <a:solidFill>
                  <a:srgbClr val="FF0000"/>
                </a:solidFill>
                <a:latin typeface="Calibri" panose="020F0502020204030204" pitchFamily="34" charset="0"/>
                <a:cs typeface="Calibri" panose="020F0502020204030204" pitchFamily="34" charset="0"/>
              </a:rPr>
              <a:t>Lamb of God</a:t>
            </a:r>
            <a:r>
              <a:rPr lang="en-US" sz="3200" i="1" dirty="0">
                <a:latin typeface="Calibri" panose="020F0502020204030204" pitchFamily="34" charset="0"/>
                <a:cs typeface="Calibri" panose="020F0502020204030204" pitchFamily="34" charset="0"/>
              </a:rPr>
              <a:t>, which taketh away the sin of the world</a:t>
            </a:r>
            <a:r>
              <a:rPr lang="en-US" sz="3200" dirty="0">
                <a:latin typeface="Calibri" panose="020F0502020204030204" pitchFamily="34" charset="0"/>
                <a:cs typeface="Calibri" panose="020F0502020204030204" pitchFamily="34" charset="0"/>
              </a:rPr>
              <a:t>."  </a:t>
            </a:r>
          </a:p>
          <a:p>
            <a:r>
              <a:rPr lang="en-US" sz="3200" dirty="0">
                <a:latin typeface="Calibri" panose="020F0502020204030204" pitchFamily="34" charset="0"/>
                <a:cs typeface="Calibri" panose="020F0502020204030204" pitchFamily="34" charset="0"/>
              </a:rPr>
              <a:t>This statement identifies Jesus to be </a:t>
            </a:r>
            <a:r>
              <a:rPr lang="en-US" sz="3200" b="1" dirty="0">
                <a:solidFill>
                  <a:srgbClr val="FF0000"/>
                </a:solidFill>
                <a:latin typeface="Calibri" panose="020F0502020204030204" pitchFamily="34" charset="0"/>
                <a:cs typeface="Calibri" panose="020F0502020204030204" pitchFamily="34" charset="0"/>
              </a:rPr>
              <a:t>God’s perfect Passover Lamb</a:t>
            </a:r>
            <a:r>
              <a:rPr lang="en-US" sz="3200" dirty="0">
                <a:latin typeface="Calibri" panose="020F0502020204030204" pitchFamily="34" charset="0"/>
                <a:cs typeface="Calibri" panose="020F0502020204030204" pitchFamily="34" charset="0"/>
              </a:rPr>
              <a:t> for the sins of the whole world.  </a:t>
            </a:r>
          </a:p>
          <a:p>
            <a:r>
              <a:rPr lang="en-US" sz="3200" dirty="0">
                <a:latin typeface="Calibri" panose="020F0502020204030204" pitchFamily="34" charset="0"/>
                <a:cs typeface="Calibri" panose="020F0502020204030204" pitchFamily="34" charset="0"/>
              </a:rPr>
              <a:t>Therefore, since He came to be the perfect sacrifice for sin, it was incumbent upon Him to be fully in line with the Passover process instituted by God in the Old Testament.  </a:t>
            </a:r>
          </a:p>
          <a:p>
            <a:r>
              <a:rPr lang="en-US" sz="3200" dirty="0">
                <a:latin typeface="Calibri" panose="020F0502020204030204" pitchFamily="34" charset="0"/>
                <a:cs typeface="Calibri" panose="020F0502020204030204" pitchFamily="34" charset="0"/>
              </a:rPr>
              <a:t>The selection and killing the Passover lamb, as defined in Exodus 12, was a very detailed process. </a:t>
            </a:r>
            <a:endParaRPr lang="en-US" dirty="0"/>
          </a:p>
        </p:txBody>
      </p:sp>
    </p:spTree>
    <p:extLst>
      <p:ext uri="{BB962C8B-B14F-4D97-AF65-F5344CB8AC3E}">
        <p14:creationId xmlns:p14="http://schemas.microsoft.com/office/powerpoint/2010/main" val="3558073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CDDBB83-77C1-4099-A0AA-289882E745E2}">
  <ds:schemaRefs>
    <ds:schemaRef ds:uri="http://purl.org/dc/terms/"/>
    <ds:schemaRef ds:uri="http://purl.org/dc/dcmitype/"/>
    <ds:schemaRef ds:uri="4873beb7-5857-4685-be1f-d57550cc96cc"/>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8610</TotalTime>
  <Words>2588</Words>
  <Application>Microsoft Office PowerPoint</Application>
  <PresentationFormat>Widescreen</PresentationFormat>
  <Paragraphs>219</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Euphemia</vt:lpstr>
      <vt:lpstr>Plantagenet Cherokee</vt:lpstr>
      <vt:lpstr>Wingdings</vt:lpstr>
      <vt:lpstr>Academic Literature 16x9</vt:lpstr>
      <vt:lpstr>Mt Zion Baptist Church Bible Study</vt:lpstr>
      <vt:lpstr>Introduction</vt:lpstr>
      <vt:lpstr>Commonly Agreed Upon Facts</vt:lpstr>
      <vt:lpstr>The Time of Day of the LORD’s Death</vt:lpstr>
      <vt:lpstr>The LORD’s Death Occurred Around the Passover</vt:lpstr>
      <vt:lpstr>Determining the Day of Jesus’ Death</vt:lpstr>
      <vt:lpstr>The Words of Jesus</vt:lpstr>
      <vt:lpstr>The Words of Jesus</vt:lpstr>
      <vt:lpstr>Harmony with Old Testament Passover</vt:lpstr>
      <vt:lpstr>Harmony with Old Testament Passover</vt:lpstr>
      <vt:lpstr>Harmony with Old Testament Passover</vt:lpstr>
      <vt:lpstr>Harmony with Old Testament Passover</vt:lpstr>
      <vt:lpstr>Harmony with Old Testament Passover</vt:lpstr>
      <vt:lpstr>Jewish Holy Days and Customs</vt:lpstr>
      <vt:lpstr>Jewish Holy Days and Customs</vt:lpstr>
      <vt:lpstr>Jewish Holy Days and Customs</vt:lpstr>
      <vt:lpstr>Summary</vt:lpstr>
      <vt:lpstr>Summary – Timeline of Jesus’ Last Week</vt:lpstr>
      <vt:lpstr>Summary – Timeline of Jesus’ Last Week</vt:lpstr>
      <vt:lpstr>Summary – Timeline of Jesus’ Last Week</vt:lpstr>
      <vt:lpstr>Summary – Timeline of Jesus’ Last Week</vt:lpstr>
      <vt:lpstr>Summary – Timeline of Jesus’ Last Week</vt:lpstr>
      <vt:lpstr>Summary – Timeline of Jesus’ Last Week</vt:lpstr>
      <vt:lpstr>Summary – Timeline of Jesus’ Last Week</vt:lpstr>
      <vt:lpstr>Summary – Timeline of Jesus’ Last Week</vt:lpstr>
      <vt:lpstr>Conclusion</vt:lpstr>
      <vt:lpstr>Questions</vt:lpstr>
      <vt:lpstr>Thank You and God Bless You</vt:lpstr>
    </vt:vector>
  </TitlesOfParts>
  <Company>International Paper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Trinity CME Church Virtual Prayer and Bible Study</dc:title>
  <dc:creator>Todd Legette</dc:creator>
  <cp:lastModifiedBy>Todd Legette</cp:lastModifiedBy>
  <cp:revision>227</cp:revision>
  <cp:lastPrinted>2024-04-09T19:43:50Z</cp:lastPrinted>
  <dcterms:created xsi:type="dcterms:W3CDTF">2021-06-02T15:27:21Z</dcterms:created>
  <dcterms:modified xsi:type="dcterms:W3CDTF">2024-04-10T15:29:26Z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