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300" r:id="rId6"/>
    <p:sldId id="367" r:id="rId7"/>
    <p:sldId id="376" r:id="rId8"/>
    <p:sldId id="377" r:id="rId9"/>
    <p:sldId id="361" r:id="rId10"/>
    <p:sldId id="378" r:id="rId11"/>
    <p:sldId id="329" r:id="rId12"/>
    <p:sldId id="368" r:id="rId13"/>
    <p:sldId id="369" r:id="rId14"/>
    <p:sldId id="370" r:id="rId15"/>
    <p:sldId id="371" r:id="rId16"/>
    <p:sldId id="379" r:id="rId17"/>
    <p:sldId id="372" r:id="rId18"/>
    <p:sldId id="373" r:id="rId19"/>
    <p:sldId id="380" r:id="rId20"/>
    <p:sldId id="374" r:id="rId21"/>
    <p:sldId id="381" r:id="rId22"/>
    <p:sldId id="383" r:id="rId23"/>
    <p:sldId id="382" r:id="rId24"/>
    <p:sldId id="307" r:id="rId25"/>
    <p:sldId id="375" r:id="rId26"/>
    <p:sldId id="258" r:id="rId27"/>
    <p:sldId id="27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31" d="100"/>
          <a:sy n="131" d="100"/>
        </p:scale>
        <p:origin x="352" y="1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6434"/>
          </a:xfrm>
          <a:prstGeom prst="rect">
            <a:avLst/>
          </a:prstGeom>
        </p:spPr>
        <p:txBody>
          <a:bodyPr vert="horz" lIns="93151" tIns="46575" rIns="93151" bIns="46575" rtlCol="0"/>
          <a:lstStyle>
            <a:lvl1pPr algn="l">
              <a:defRPr sz="1200"/>
            </a:lvl1pPr>
          </a:lstStyle>
          <a:p>
            <a:endParaRPr/>
          </a:p>
        </p:txBody>
      </p:sp>
      <p:sp>
        <p:nvSpPr>
          <p:cNvPr id="3" name="Date Placeholder 2"/>
          <p:cNvSpPr>
            <a:spLocks noGrp="1"/>
          </p:cNvSpPr>
          <p:nvPr>
            <p:ph type="dt" sz="quarter" idx="1"/>
          </p:nvPr>
        </p:nvSpPr>
        <p:spPr>
          <a:xfrm>
            <a:off x="3970938" y="0"/>
            <a:ext cx="3037841" cy="466434"/>
          </a:xfrm>
          <a:prstGeom prst="rect">
            <a:avLst/>
          </a:prstGeom>
        </p:spPr>
        <p:txBody>
          <a:bodyPr vert="horz" lIns="93151" tIns="46575" rIns="93151" bIns="46575" rtlCol="0"/>
          <a:lstStyle>
            <a:lvl1pPr algn="r">
              <a:defRPr sz="1200"/>
            </a:lvl1pPr>
          </a:lstStyle>
          <a:p>
            <a:fld id="{23CEAAF3-9831-450B-8D59-2C09DB96C8FC}" type="datetimeFigureOut">
              <a:rPr lang="en-US"/>
              <a:t>8/30/24</a:t>
            </a:fld>
            <a:endParaRPr/>
          </a:p>
        </p:txBody>
      </p:sp>
      <p:sp>
        <p:nvSpPr>
          <p:cNvPr id="4" name="Footer Placeholder 3"/>
          <p:cNvSpPr>
            <a:spLocks noGrp="1"/>
          </p:cNvSpPr>
          <p:nvPr>
            <p:ph type="ftr" sz="quarter" idx="2"/>
          </p:nvPr>
        </p:nvSpPr>
        <p:spPr>
          <a:xfrm>
            <a:off x="1" y="8829969"/>
            <a:ext cx="3037841" cy="466433"/>
          </a:xfrm>
          <a:prstGeom prst="rect">
            <a:avLst/>
          </a:prstGeom>
        </p:spPr>
        <p:txBody>
          <a:bodyPr vert="horz" lIns="93151" tIns="46575" rIns="93151" bIns="46575" rtlCol="0" anchor="b"/>
          <a:lstStyle>
            <a:lvl1pPr algn="l">
              <a:defRPr sz="1200"/>
            </a:lvl1pPr>
          </a:lstStyle>
          <a:p>
            <a:endParaRPr/>
          </a:p>
        </p:txBody>
      </p:sp>
      <p:sp>
        <p:nvSpPr>
          <p:cNvPr id="5" name="Slide Number Placeholder 4"/>
          <p:cNvSpPr>
            <a:spLocks noGrp="1"/>
          </p:cNvSpPr>
          <p:nvPr>
            <p:ph type="sldNum" sz="quarter" idx="3"/>
          </p:nvPr>
        </p:nvSpPr>
        <p:spPr>
          <a:xfrm>
            <a:off x="3970938" y="8829969"/>
            <a:ext cx="3037841" cy="466433"/>
          </a:xfrm>
          <a:prstGeom prst="rect">
            <a:avLst/>
          </a:prstGeom>
        </p:spPr>
        <p:txBody>
          <a:bodyPr vert="horz" lIns="93151" tIns="46575" rIns="93151" bIns="46575"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6434"/>
          </a:xfrm>
          <a:prstGeom prst="rect">
            <a:avLst/>
          </a:prstGeom>
        </p:spPr>
        <p:txBody>
          <a:bodyPr vert="horz" lIns="93151" tIns="46575" rIns="93151" bIns="46575" rtlCol="0"/>
          <a:lstStyle>
            <a:lvl1pPr algn="l">
              <a:defRPr sz="1200"/>
            </a:lvl1pPr>
          </a:lstStyle>
          <a:p>
            <a:endParaRPr/>
          </a:p>
        </p:txBody>
      </p:sp>
      <p:sp>
        <p:nvSpPr>
          <p:cNvPr id="3" name="Date Placeholder 2"/>
          <p:cNvSpPr>
            <a:spLocks noGrp="1"/>
          </p:cNvSpPr>
          <p:nvPr>
            <p:ph type="dt" idx="1"/>
          </p:nvPr>
        </p:nvSpPr>
        <p:spPr>
          <a:xfrm>
            <a:off x="3970938" y="0"/>
            <a:ext cx="3037841" cy="466434"/>
          </a:xfrm>
          <a:prstGeom prst="rect">
            <a:avLst/>
          </a:prstGeom>
        </p:spPr>
        <p:txBody>
          <a:bodyPr vert="horz" lIns="93151" tIns="46575" rIns="93151" bIns="46575" rtlCol="0"/>
          <a:lstStyle>
            <a:lvl1pPr algn="r">
              <a:defRPr sz="1200"/>
            </a:lvl1pPr>
          </a:lstStyle>
          <a:p>
            <a:fld id="{2D50CD79-FC16-4410-AB61-17F26E6D3BC8}" type="datetimeFigureOut">
              <a:rPr lang="en-US"/>
              <a:t>8/30/24</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1" tIns="46575" rIns="93151" bIns="46575" rtlCol="0" anchor="ctr"/>
          <a:lstStyle/>
          <a:p>
            <a:endParaRPr/>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3151" tIns="46575" rIns="93151" bIns="46575"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1" y="8829969"/>
            <a:ext cx="3037841" cy="466433"/>
          </a:xfrm>
          <a:prstGeom prst="rect">
            <a:avLst/>
          </a:prstGeom>
        </p:spPr>
        <p:txBody>
          <a:bodyPr vert="horz" lIns="93151" tIns="46575" rIns="93151" bIns="46575" rtlCol="0" anchor="b"/>
          <a:lstStyle>
            <a:lvl1pPr algn="l">
              <a:defRPr sz="1200"/>
            </a:lvl1pPr>
          </a:lstStyle>
          <a:p>
            <a:endParaRPr/>
          </a:p>
        </p:txBody>
      </p:sp>
      <p:sp>
        <p:nvSpPr>
          <p:cNvPr id="7" name="Slide Number Placeholder 6"/>
          <p:cNvSpPr>
            <a:spLocks noGrp="1"/>
          </p:cNvSpPr>
          <p:nvPr>
            <p:ph type="sldNum" sz="quarter" idx="5"/>
          </p:nvPr>
        </p:nvSpPr>
        <p:spPr>
          <a:xfrm>
            <a:off x="3970938" y="8829969"/>
            <a:ext cx="3037841" cy="466433"/>
          </a:xfrm>
          <a:prstGeom prst="rect">
            <a:avLst/>
          </a:prstGeom>
        </p:spPr>
        <p:txBody>
          <a:bodyPr vert="horz" lIns="93151" tIns="46575" rIns="93151" bIns="46575"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2726544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0107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203881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134068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1963575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903494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2846" y="3381555"/>
            <a:ext cx="6386104" cy="1130230"/>
          </a:xfrm>
        </p:spPr>
        <p:txBody>
          <a:bodyPr anchor="ctr"/>
          <a:lstStyle/>
          <a:p>
            <a:r>
              <a:rPr lang="en-US" sz="3700" dirty="0">
                <a:latin typeface="Calibri" panose="020F0502020204030204" pitchFamily="34" charset="0"/>
                <a:cs typeface="Calibri" panose="020F0502020204030204" pitchFamily="34" charset="0"/>
              </a:rPr>
              <a:t>Mt Zion Baptist Church</a:t>
            </a:r>
            <a:br>
              <a:rPr lang="en-US"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Bible Study</a:t>
            </a:r>
          </a:p>
        </p:txBody>
      </p:sp>
      <p:sp>
        <p:nvSpPr>
          <p:cNvPr id="7" name="Subtitle 6"/>
          <p:cNvSpPr>
            <a:spLocks noGrp="1"/>
          </p:cNvSpPr>
          <p:nvPr>
            <p:ph type="subTitle" idx="1"/>
          </p:nvPr>
        </p:nvSpPr>
        <p:spPr>
          <a:xfrm>
            <a:off x="452846" y="4424619"/>
            <a:ext cx="5734050" cy="1095386"/>
          </a:xfrm>
        </p:spPr>
        <p:txBody>
          <a:bodyPr>
            <a:normAutofit/>
          </a:bodyPr>
          <a:lstStyle/>
          <a:p>
            <a:r>
              <a:rPr lang="en-US" dirty="0">
                <a:latin typeface="Calibri" panose="020F0502020204030204" pitchFamily="34" charset="0"/>
                <a:cs typeface="Calibri" panose="020F0502020204030204" pitchFamily="34" charset="0"/>
              </a:rPr>
              <a:t>Theme: The Twelfth Apostle</a:t>
            </a:r>
          </a:p>
          <a:p>
            <a:r>
              <a:rPr lang="en-US" dirty="0">
                <a:latin typeface="Calibri" panose="020F0502020204030204" pitchFamily="34" charset="0"/>
                <a:cs typeface="Calibri" panose="020F0502020204030204" pitchFamily="34" charset="0"/>
              </a:rPr>
              <a:t>Acts 1:16-22</a:t>
            </a:r>
          </a:p>
          <a:p>
            <a:r>
              <a:rPr lang="en-US" dirty="0">
                <a:latin typeface="Calibri" panose="020F0502020204030204" pitchFamily="34" charset="0"/>
                <a:cs typeface="Calibri" panose="020F0502020204030204" pitchFamily="34" charset="0"/>
              </a:rPr>
              <a:t>August 27, 2024</a:t>
            </a:r>
          </a:p>
          <a:p>
            <a:r>
              <a:rPr lang="en-US" dirty="0">
                <a:latin typeface="Calibri" panose="020F0502020204030204" pitchFamily="34" charset="0"/>
                <a:cs typeface="Calibri" panose="020F0502020204030204" pitchFamily="34" charset="0"/>
              </a:rPr>
              <a:t>Interim Pastor Todd Legette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An Apostle?</a:t>
            </a:r>
          </a:p>
        </p:txBody>
      </p:sp>
      <p:sp>
        <p:nvSpPr>
          <p:cNvPr id="14" name="Content Placeholder 13"/>
          <p:cNvSpPr>
            <a:spLocks noGrp="1"/>
          </p:cNvSpPr>
          <p:nvPr>
            <p:ph idx="1"/>
          </p:nvPr>
        </p:nvSpPr>
        <p:spPr>
          <a:xfrm>
            <a:off x="1104899" y="1449238"/>
            <a:ext cx="10959853" cy="5115464"/>
          </a:xfrm>
        </p:spPr>
        <p:txBody>
          <a:bodyPr>
            <a:noAutofit/>
          </a:bodyPr>
          <a:lstStyle/>
          <a:p>
            <a:pPr marL="514350" indent="-514350">
              <a:buFont typeface="+mj-lt"/>
              <a:buAutoNum type="arabicPeriod" startAt="2"/>
            </a:pPr>
            <a:r>
              <a:rPr lang="en-US" sz="3200" b="1" u="sng" dirty="0">
                <a:latin typeface="Calibri" panose="020F0502020204030204" pitchFamily="34" charset="0"/>
                <a:cs typeface="Calibri" panose="020F0502020204030204" pitchFamily="34" charset="0"/>
              </a:rPr>
              <a:t>What Is An Apostle?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word apostle comes from a Greek word that means one who is sent.  In other words, one who is entrusted with a mission.  The Bible contains three usages of the word apostle:</a:t>
            </a:r>
          </a:p>
          <a:p>
            <a:r>
              <a:rPr lang="en-US" sz="3000" dirty="0">
                <a:latin typeface="Calibri" panose="020F0502020204030204" pitchFamily="34" charset="0"/>
                <a:cs typeface="Calibri" panose="020F0502020204030204" pitchFamily="34" charset="0"/>
              </a:rPr>
              <a:t>Read Hebrews 3:1.  </a:t>
            </a:r>
          </a:p>
          <a:p>
            <a:r>
              <a:rPr lang="en-US" sz="3000" dirty="0">
                <a:latin typeface="Calibri" panose="020F0502020204030204" pitchFamily="34" charset="0"/>
                <a:cs typeface="Calibri" panose="020F0502020204030204" pitchFamily="34" charset="0"/>
              </a:rPr>
              <a:t>Jesus is the Great Apostle who was sent by the Father to redeem the world</a:t>
            </a:r>
          </a:p>
          <a:p>
            <a:r>
              <a:rPr lang="en-US" sz="3000" dirty="0">
                <a:latin typeface="Calibri" panose="020F0502020204030204" pitchFamily="34" charset="0"/>
                <a:cs typeface="Calibri" panose="020F0502020204030204" pitchFamily="34" charset="0"/>
              </a:rPr>
              <a:t>Read Acts 14:14 and Galatians 1:19</a:t>
            </a:r>
          </a:p>
          <a:p>
            <a:r>
              <a:rPr lang="en-US" sz="3000" dirty="0">
                <a:latin typeface="Calibri" panose="020F0502020204030204" pitchFamily="34" charset="0"/>
                <a:cs typeface="Calibri" panose="020F0502020204030204" pitchFamily="34" charset="0"/>
              </a:rPr>
              <a:t>These verses use </a:t>
            </a:r>
            <a:r>
              <a:rPr lang="en-US" sz="3000" i="1" dirty="0">
                <a:latin typeface="Calibri" panose="020F0502020204030204" pitchFamily="34" charset="0"/>
                <a:cs typeface="Calibri" panose="020F0502020204030204" pitchFamily="34" charset="0"/>
              </a:rPr>
              <a:t>apostle</a:t>
            </a:r>
            <a:r>
              <a:rPr lang="en-US" sz="3000" dirty="0">
                <a:latin typeface="Calibri" panose="020F0502020204030204" pitchFamily="34" charset="0"/>
                <a:cs typeface="Calibri" panose="020F0502020204030204" pitchFamily="34" charset="0"/>
              </a:rPr>
              <a:t> to refer to men who were not of the original 12 disciples but were prominent in the spread of the Gospel</a:t>
            </a:r>
            <a:endParaRPr lang="en-US" sz="26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10</a:t>
            </a:fld>
            <a:endParaRPr lang="en-US"/>
          </a:p>
        </p:txBody>
      </p:sp>
    </p:spTree>
    <p:extLst>
      <p:ext uri="{BB962C8B-B14F-4D97-AF65-F5344CB8AC3E}">
        <p14:creationId xmlns:p14="http://schemas.microsoft.com/office/powerpoint/2010/main" val="37508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Is An Apostle?</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rabicPeriod" startAt="2"/>
            </a:pPr>
            <a:r>
              <a:rPr lang="en-US" sz="3200" b="1" u="sng" dirty="0">
                <a:latin typeface="Calibri" panose="020F0502020204030204" pitchFamily="34" charset="0"/>
                <a:cs typeface="Calibri" panose="020F0502020204030204" pitchFamily="34" charset="0"/>
              </a:rPr>
              <a:t>What Is An Apostle?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third and most common usage of apostle refers to the disciples whom Jesus selected to be His chief witnesses</a:t>
            </a:r>
          </a:p>
          <a:p>
            <a:r>
              <a:rPr lang="en-US" sz="3000" dirty="0">
                <a:latin typeface="Calibri" panose="020F0502020204030204" pitchFamily="34" charset="0"/>
                <a:cs typeface="Calibri" panose="020F0502020204030204" pitchFamily="34" charset="0"/>
              </a:rPr>
              <a:t>If Matthias was to be considered an apostle like Peter and the other disciples, he would have to meet the same criteria they did, namely:</a:t>
            </a:r>
          </a:p>
          <a:p>
            <a:pPr lvl="1"/>
            <a:r>
              <a:rPr lang="en-US" sz="2600" dirty="0">
                <a:latin typeface="Calibri" panose="020F0502020204030204" pitchFamily="34" charset="0"/>
                <a:cs typeface="Calibri" panose="020F0502020204030204" pitchFamily="34" charset="0"/>
              </a:rPr>
              <a:t>The need for an apostle must be aligned with Scripture</a:t>
            </a:r>
          </a:p>
          <a:p>
            <a:pPr lvl="1"/>
            <a:r>
              <a:rPr lang="en-US" sz="2600" dirty="0">
                <a:latin typeface="Calibri" panose="020F0502020204030204" pitchFamily="34" charset="0"/>
                <a:cs typeface="Calibri" panose="020F0502020204030204" pitchFamily="34" charset="0"/>
              </a:rPr>
              <a:t>The candidate must be a faithful follower of Christ</a:t>
            </a:r>
          </a:p>
          <a:p>
            <a:pPr lvl="1"/>
            <a:r>
              <a:rPr lang="en-US" sz="2600" dirty="0">
                <a:latin typeface="Calibri" panose="020F0502020204030204" pitchFamily="34" charset="0"/>
                <a:cs typeface="Calibri" panose="020F0502020204030204" pitchFamily="34" charset="0"/>
              </a:rPr>
              <a:t>The candidate must receive a legitimate call into the ministry</a:t>
            </a:r>
          </a:p>
          <a:p>
            <a:pPr lvl="1"/>
            <a:r>
              <a:rPr lang="en-US" sz="2600" dirty="0">
                <a:latin typeface="Calibri" panose="020F0502020204030204" pitchFamily="34" charset="0"/>
                <a:cs typeface="Calibri" panose="020F0502020204030204" pitchFamily="34" charset="0"/>
              </a:rPr>
              <a:t>The candidate must fulfill the role of an apostle</a:t>
            </a:r>
          </a:p>
          <a:p>
            <a:pPr lvl="1"/>
            <a:endParaRPr lang="en-US" sz="26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11</a:t>
            </a:fld>
            <a:endParaRPr lang="en-US"/>
          </a:p>
        </p:txBody>
      </p:sp>
    </p:spTree>
    <p:extLst>
      <p:ext uri="{BB962C8B-B14F-4D97-AF65-F5344CB8AC3E}">
        <p14:creationId xmlns:p14="http://schemas.microsoft.com/office/powerpoint/2010/main" val="14904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899" y="1173161"/>
            <a:ext cx="10671089" cy="5536557"/>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Alignment with Scripture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When Peter suggested that a replacement disciple was needed, he understood that the selection must align with Scripture</a:t>
            </a:r>
          </a:p>
          <a:p>
            <a:r>
              <a:rPr lang="en-US" sz="3000" dirty="0">
                <a:latin typeface="Calibri" panose="020F0502020204030204" pitchFamily="34" charset="0"/>
                <a:cs typeface="Calibri" panose="020F0502020204030204" pitchFamily="34" charset="0"/>
              </a:rPr>
              <a:t>Acts 1:20 – For it is written in the book of Psalms, Let his habitation be desolate, and let no man dwell therein; and his </a:t>
            </a:r>
            <a:r>
              <a:rPr lang="en-US" sz="3000" dirty="0" err="1">
                <a:latin typeface="Calibri" panose="020F0502020204030204" pitchFamily="34" charset="0"/>
                <a:cs typeface="Calibri" panose="020F0502020204030204" pitchFamily="34" charset="0"/>
              </a:rPr>
              <a:t>bishoprick</a:t>
            </a:r>
            <a:r>
              <a:rPr lang="en-US" sz="3000" dirty="0">
                <a:latin typeface="Calibri" panose="020F0502020204030204" pitchFamily="34" charset="0"/>
                <a:cs typeface="Calibri" panose="020F0502020204030204" pitchFamily="34" charset="0"/>
              </a:rPr>
              <a:t> let another take.</a:t>
            </a:r>
          </a:p>
          <a:p>
            <a:r>
              <a:rPr lang="en-US" sz="3000" dirty="0">
                <a:latin typeface="Calibri" panose="020F0502020204030204" pitchFamily="34" charset="0"/>
                <a:cs typeface="Calibri" panose="020F0502020204030204" pitchFamily="34" charset="0"/>
              </a:rPr>
              <a:t>This reference revealed to Peter that the Scripture placed great significance on there being twelve apostles and that Judas had to be replaced</a:t>
            </a:r>
          </a:p>
          <a:p>
            <a:r>
              <a:rPr lang="en-US" sz="3000" dirty="0">
                <a:latin typeface="Calibri" panose="020F0502020204030204" pitchFamily="34" charset="0"/>
                <a:cs typeface="Calibri" panose="020F0502020204030204" pitchFamily="34" charset="0"/>
              </a:rPr>
              <a:t>Also the number 12 was significant to the Jewish nation (i.e. 12 tribes)</a:t>
            </a:r>
          </a:p>
        </p:txBody>
      </p:sp>
      <p:sp>
        <p:nvSpPr>
          <p:cNvPr id="2" name="Slide Number Placeholder 1"/>
          <p:cNvSpPr>
            <a:spLocks noGrp="1"/>
          </p:cNvSpPr>
          <p:nvPr>
            <p:ph type="sldNum" sz="quarter" idx="12"/>
          </p:nvPr>
        </p:nvSpPr>
        <p:spPr/>
        <p:txBody>
          <a:bodyPr/>
          <a:lstStyle/>
          <a:p>
            <a:fld id="{0FF54DE5-C571-48E8-A5BC-B369434E2F44}" type="slidenum">
              <a:rPr lang="en-US" smtClean="0"/>
              <a:t>12</a:t>
            </a:fld>
            <a:endParaRPr lang="en-US"/>
          </a:p>
        </p:txBody>
      </p:sp>
    </p:spTree>
    <p:extLst>
      <p:ext uri="{BB962C8B-B14F-4D97-AF65-F5344CB8AC3E}">
        <p14:creationId xmlns:p14="http://schemas.microsoft.com/office/powerpoint/2010/main" val="119351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Alignment with Scripture</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number 12 was significant to the Jewish nation; for example, there were 12 tribes in the nation of Israel</a:t>
            </a:r>
          </a:p>
          <a:p>
            <a:r>
              <a:rPr lang="en-US" sz="3000" dirty="0">
                <a:latin typeface="Calibri" panose="020F0502020204030204" pitchFamily="34" charset="0"/>
                <a:cs typeface="Calibri" panose="020F0502020204030204" pitchFamily="34" charset="0"/>
              </a:rPr>
              <a:t>Read Revelation 21:14</a:t>
            </a:r>
          </a:p>
          <a:p>
            <a:r>
              <a:rPr lang="en-US" sz="3000" dirty="0">
                <a:latin typeface="Calibri" panose="020F0502020204030204" pitchFamily="34" charset="0"/>
                <a:cs typeface="Calibri" panose="020F0502020204030204" pitchFamily="34" charset="0"/>
              </a:rPr>
              <a:t>Therefore, the Lord intended to have twelve apostles, opening the door for Matthias to be an apostle</a:t>
            </a:r>
          </a:p>
        </p:txBody>
      </p:sp>
      <p:sp>
        <p:nvSpPr>
          <p:cNvPr id="2" name="Slide Number Placeholder 1"/>
          <p:cNvSpPr>
            <a:spLocks noGrp="1"/>
          </p:cNvSpPr>
          <p:nvPr>
            <p:ph type="sldNum" sz="quarter" idx="12"/>
          </p:nvPr>
        </p:nvSpPr>
        <p:spPr/>
        <p:txBody>
          <a:bodyPr/>
          <a:lstStyle/>
          <a:p>
            <a:fld id="{0FF54DE5-C571-48E8-A5BC-B369434E2F44}" type="slidenum">
              <a:rPr lang="en-US" smtClean="0"/>
              <a:t>13</a:t>
            </a:fld>
            <a:endParaRPr lang="en-US"/>
          </a:p>
        </p:txBody>
      </p:sp>
    </p:spTree>
    <p:extLst>
      <p:ext uri="{BB962C8B-B14F-4D97-AF65-F5344CB8AC3E}">
        <p14:creationId xmlns:p14="http://schemas.microsoft.com/office/powerpoint/2010/main" val="58946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Faithful Follower of Christ</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Acts 1:22 -  </a:t>
            </a:r>
            <a:r>
              <a:rPr lang="en-US" sz="3000" b="1" dirty="0">
                <a:latin typeface="Calibri" panose="020F0502020204030204" pitchFamily="34" charset="0"/>
                <a:cs typeface="Calibri" panose="020F0502020204030204" pitchFamily="34" charset="0"/>
              </a:rPr>
              <a:t>Beginning from the baptism of John, unto that same day that He was taken up from us</a:t>
            </a:r>
            <a:r>
              <a:rPr lang="en-US" sz="3000" dirty="0">
                <a:latin typeface="Calibri" panose="020F0502020204030204" pitchFamily="34" charset="0"/>
                <a:cs typeface="Calibri" panose="020F0502020204030204" pitchFamily="34" charset="0"/>
              </a:rPr>
              <a:t>, must one be ordained to be a witness with us of His resurrection.</a:t>
            </a:r>
          </a:p>
          <a:p>
            <a:r>
              <a:rPr lang="en-US" sz="3000" dirty="0">
                <a:latin typeface="Calibri" panose="020F0502020204030204" pitchFamily="34" charset="0"/>
                <a:cs typeface="Calibri" panose="020F0502020204030204" pitchFamily="34" charset="0"/>
              </a:rPr>
              <a:t>The replacement apostle had to be someone who had faithfully followed Jesus throughout His earthly ministry and was taught by Him</a:t>
            </a:r>
          </a:p>
          <a:p>
            <a:r>
              <a:rPr lang="en-US" sz="3000" dirty="0">
                <a:latin typeface="Calibri" panose="020F0502020204030204" pitchFamily="34" charset="0"/>
                <a:cs typeface="Calibri" panose="020F0502020204030204" pitchFamily="34" charset="0"/>
              </a:rPr>
              <a:t>Jesus also placed emphasis on His apostles being faithful followers</a:t>
            </a:r>
          </a:p>
          <a:p>
            <a:r>
              <a:rPr lang="en-US" sz="3000" dirty="0">
                <a:latin typeface="Calibri" panose="020F0502020204030204" pitchFamily="34" charset="0"/>
                <a:cs typeface="Calibri" panose="020F0502020204030204" pitchFamily="34" charset="0"/>
              </a:rPr>
              <a:t>Read Matthew 19:28 and John 6:53-66</a:t>
            </a:r>
          </a:p>
          <a:p>
            <a:r>
              <a:rPr lang="en-US" sz="3000" dirty="0">
                <a:latin typeface="Calibri" panose="020F0502020204030204" pitchFamily="34" charset="0"/>
                <a:cs typeface="Calibri" panose="020F0502020204030204" pitchFamily="34" charset="0"/>
              </a:rPr>
              <a:t>So Matthias must have followed the Lord when others left</a:t>
            </a:r>
          </a:p>
        </p:txBody>
      </p:sp>
      <p:sp>
        <p:nvSpPr>
          <p:cNvPr id="2" name="Slide Number Placeholder 1"/>
          <p:cNvSpPr>
            <a:spLocks noGrp="1"/>
          </p:cNvSpPr>
          <p:nvPr>
            <p:ph type="sldNum" sz="quarter" idx="12"/>
          </p:nvPr>
        </p:nvSpPr>
        <p:spPr/>
        <p:txBody>
          <a:bodyPr/>
          <a:lstStyle/>
          <a:p>
            <a:fld id="{0FF54DE5-C571-48E8-A5BC-B369434E2F44}" type="slidenum">
              <a:rPr lang="en-US" smtClean="0"/>
              <a:t>14</a:t>
            </a:fld>
            <a:endParaRPr lang="en-US"/>
          </a:p>
        </p:txBody>
      </p:sp>
    </p:spTree>
    <p:extLst>
      <p:ext uri="{BB962C8B-B14F-4D97-AF65-F5344CB8AC3E}">
        <p14:creationId xmlns:p14="http://schemas.microsoft.com/office/powerpoint/2010/main" val="1836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Legitimate Call into the Ministry</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While Matthias was not personally called by Jesus like the other apostles, there is evidence that God did approve of him</a:t>
            </a:r>
          </a:p>
          <a:p>
            <a:r>
              <a:rPr lang="en-US" sz="3000" dirty="0">
                <a:latin typeface="Calibri" panose="020F0502020204030204" pitchFamily="34" charset="0"/>
                <a:cs typeface="Calibri" panose="020F0502020204030204" pitchFamily="34" charset="0"/>
              </a:rPr>
              <a:t>Read Acts 1:24 </a:t>
            </a:r>
          </a:p>
          <a:p>
            <a:r>
              <a:rPr lang="en-US" sz="3000" dirty="0">
                <a:latin typeface="Calibri" panose="020F0502020204030204" pitchFamily="34" charset="0"/>
                <a:cs typeface="Calibri" panose="020F0502020204030204" pitchFamily="34" charset="0"/>
              </a:rPr>
              <a:t>This indicates that the Matthias was not chosen haphazardly and that the disciples sought the Lord’s guidance</a:t>
            </a:r>
          </a:p>
          <a:p>
            <a:r>
              <a:rPr lang="en-US" sz="3000" dirty="0">
                <a:latin typeface="Calibri" panose="020F0502020204030204" pitchFamily="34" charset="0"/>
                <a:cs typeface="Calibri" panose="020F0502020204030204" pitchFamily="34" charset="0"/>
              </a:rPr>
              <a:t>The disciples then “cast lots” to identify the replacement.  Casting lots was used in the Old Testament to indicate God’s Will</a:t>
            </a:r>
          </a:p>
          <a:p>
            <a:r>
              <a:rPr lang="en-US" sz="3000" dirty="0">
                <a:latin typeface="Calibri" panose="020F0502020204030204" pitchFamily="34" charset="0"/>
                <a:cs typeface="Calibri" panose="020F0502020204030204" pitchFamily="34" charset="0"/>
              </a:rPr>
              <a:t>Read Jonah 1:7</a:t>
            </a:r>
          </a:p>
        </p:txBody>
      </p:sp>
      <p:sp>
        <p:nvSpPr>
          <p:cNvPr id="2" name="Slide Number Placeholder 1"/>
          <p:cNvSpPr>
            <a:spLocks noGrp="1"/>
          </p:cNvSpPr>
          <p:nvPr>
            <p:ph type="sldNum" sz="quarter" idx="12"/>
          </p:nvPr>
        </p:nvSpPr>
        <p:spPr/>
        <p:txBody>
          <a:bodyPr/>
          <a:lstStyle/>
          <a:p>
            <a:fld id="{0FF54DE5-C571-48E8-A5BC-B369434E2F44}" type="slidenum">
              <a:rPr lang="en-US" smtClean="0"/>
              <a:t>15</a:t>
            </a:fld>
            <a:endParaRPr lang="en-US"/>
          </a:p>
        </p:txBody>
      </p:sp>
    </p:spTree>
    <p:extLst>
      <p:ext uri="{BB962C8B-B14F-4D97-AF65-F5344CB8AC3E}">
        <p14:creationId xmlns:p14="http://schemas.microsoft.com/office/powerpoint/2010/main" val="343733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Legitimate Call into the Ministry</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Therefore, it is not inconceivable that casting lots may have revealed God’s call of Matthias as Judas’ replacement</a:t>
            </a:r>
          </a:p>
          <a:p>
            <a:r>
              <a:rPr lang="en-US" sz="3000" dirty="0">
                <a:latin typeface="Calibri" panose="020F0502020204030204" pitchFamily="34" charset="0"/>
                <a:cs typeface="Calibri" panose="020F0502020204030204" pitchFamily="34" charset="0"/>
              </a:rPr>
              <a:t>The final evidence of Matthias’ legitimate call is the fact that God does not reveal His disapproval of him</a:t>
            </a:r>
          </a:p>
          <a:p>
            <a:r>
              <a:rPr lang="en-US" sz="3000" dirty="0">
                <a:latin typeface="Calibri" panose="020F0502020204030204" pitchFamily="34" charset="0"/>
                <a:cs typeface="Calibri" panose="020F0502020204030204" pitchFamily="34" charset="0"/>
              </a:rPr>
              <a:t>In Acts 6:1-2, when the Grecians were murmuring that their widows were being overlooked in the distribution of food, the Scripture said that </a:t>
            </a:r>
            <a:r>
              <a:rPr lang="en-US" sz="3000" b="1" dirty="0">
                <a:latin typeface="Calibri" panose="020F0502020204030204" pitchFamily="34" charset="0"/>
                <a:cs typeface="Calibri" panose="020F0502020204030204" pitchFamily="34" charset="0"/>
              </a:rPr>
              <a:t>the twelve </a:t>
            </a:r>
            <a:r>
              <a:rPr lang="en-US" sz="3000" dirty="0">
                <a:latin typeface="Calibri" panose="020F0502020204030204" pitchFamily="34" charset="0"/>
                <a:cs typeface="Calibri" panose="020F0502020204030204" pitchFamily="34" charset="0"/>
              </a:rPr>
              <a:t>called the people together.</a:t>
            </a:r>
          </a:p>
          <a:p>
            <a:r>
              <a:rPr lang="en-US" sz="3000" dirty="0">
                <a:latin typeface="Calibri" panose="020F0502020204030204" pitchFamily="34" charset="0"/>
                <a:cs typeface="Calibri" panose="020F0502020204030204" pitchFamily="34" charset="0"/>
              </a:rPr>
              <a:t>This implies that Matthias was commonly recognized as an apostle</a:t>
            </a:r>
          </a:p>
        </p:txBody>
      </p:sp>
      <p:sp>
        <p:nvSpPr>
          <p:cNvPr id="2" name="Slide Number Placeholder 1"/>
          <p:cNvSpPr>
            <a:spLocks noGrp="1"/>
          </p:cNvSpPr>
          <p:nvPr>
            <p:ph type="sldNum" sz="quarter" idx="12"/>
          </p:nvPr>
        </p:nvSpPr>
        <p:spPr/>
        <p:txBody>
          <a:bodyPr/>
          <a:lstStyle/>
          <a:p>
            <a:fld id="{0FF54DE5-C571-48E8-A5BC-B369434E2F44}" type="slidenum">
              <a:rPr lang="en-US" smtClean="0"/>
              <a:t>16</a:t>
            </a:fld>
            <a:endParaRPr lang="en-US"/>
          </a:p>
        </p:txBody>
      </p:sp>
    </p:spTree>
    <p:extLst>
      <p:ext uri="{BB962C8B-B14F-4D97-AF65-F5344CB8AC3E}">
        <p14:creationId xmlns:p14="http://schemas.microsoft.com/office/powerpoint/2010/main" val="359371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There are 3 unique qualities that apostles possess</a:t>
            </a:r>
          </a:p>
          <a:p>
            <a:pPr lvl="1"/>
            <a:r>
              <a:rPr lang="en-US" sz="2400" dirty="0">
                <a:latin typeface="Calibri" panose="020F0502020204030204" pitchFamily="34" charset="0"/>
                <a:cs typeface="Calibri" panose="020F0502020204030204" pitchFamily="34" charset="0"/>
              </a:rPr>
              <a:t>They perform outstanding, complete miracles</a:t>
            </a:r>
          </a:p>
          <a:p>
            <a:pPr lvl="1"/>
            <a:r>
              <a:rPr lang="en-US" sz="2400" dirty="0">
                <a:latin typeface="Calibri" panose="020F0502020204030204" pitchFamily="34" charset="0"/>
                <a:cs typeface="Calibri" panose="020F0502020204030204" pitchFamily="34" charset="0"/>
              </a:rPr>
              <a:t>They are very sound expository preachers</a:t>
            </a:r>
          </a:p>
          <a:p>
            <a:pPr lvl="1"/>
            <a:r>
              <a:rPr lang="en-US" sz="2400" dirty="0">
                <a:latin typeface="Calibri" panose="020F0502020204030204" pitchFamily="34" charset="0"/>
                <a:cs typeface="Calibri" panose="020F0502020204030204" pitchFamily="34" charset="0"/>
              </a:rPr>
              <a:t>They have a connection with the wounds of Christ and partake in His sufferings</a:t>
            </a:r>
          </a:p>
          <a:p>
            <a:r>
              <a:rPr lang="en-US" sz="2900" dirty="0">
                <a:latin typeface="Calibri" panose="020F0502020204030204" pitchFamily="34" charset="0"/>
                <a:cs typeface="Calibri" panose="020F0502020204030204" pitchFamily="34" charset="0"/>
              </a:rPr>
              <a:t>Because Matthias was only briefly mentioned in Acts 1, the Bible does not provide any evidence of the first two qualities</a:t>
            </a:r>
          </a:p>
          <a:p>
            <a:r>
              <a:rPr lang="en-US" sz="2900" dirty="0">
                <a:latin typeface="Calibri" panose="020F0502020204030204" pitchFamily="34" charset="0"/>
                <a:cs typeface="Calibri" panose="020F0502020204030204" pitchFamily="34" charset="0"/>
              </a:rPr>
              <a:t>The only quality he could have had was to have witnessed the wounds, death, and resurrection of Jesus</a:t>
            </a:r>
          </a:p>
          <a:p>
            <a:r>
              <a:rPr lang="en-US" sz="2900" dirty="0">
                <a:latin typeface="Calibri" panose="020F0502020204030204" pitchFamily="34" charset="0"/>
                <a:cs typeface="Calibri" panose="020F0502020204030204" pitchFamily="34" charset="0"/>
              </a:rPr>
              <a:t>But is the fact that we know of no miracles nor sermons grounds for his disqualification?</a:t>
            </a:r>
          </a:p>
        </p:txBody>
      </p:sp>
      <p:sp>
        <p:nvSpPr>
          <p:cNvPr id="2" name="Slide Number Placeholder 1"/>
          <p:cNvSpPr>
            <a:spLocks noGrp="1"/>
          </p:cNvSpPr>
          <p:nvPr>
            <p:ph type="sldNum" sz="quarter" idx="12"/>
          </p:nvPr>
        </p:nvSpPr>
        <p:spPr/>
        <p:txBody>
          <a:bodyPr/>
          <a:lstStyle/>
          <a:p>
            <a:fld id="{0FF54DE5-C571-48E8-A5BC-B369434E2F44}" type="slidenum">
              <a:rPr lang="en-US" smtClean="0"/>
              <a:t>17</a:t>
            </a:fld>
            <a:endParaRPr lang="en-US"/>
          </a:p>
        </p:txBody>
      </p:sp>
    </p:spTree>
    <p:extLst>
      <p:ext uri="{BB962C8B-B14F-4D97-AF65-F5344CB8AC3E}">
        <p14:creationId xmlns:p14="http://schemas.microsoft.com/office/powerpoint/2010/main" val="40826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It is important to note that the New Testament only mentions two apostles that performed miracles (Peter and John) and only Peter is recorded as delivering a sermon</a:t>
            </a:r>
          </a:p>
          <a:p>
            <a:r>
              <a:rPr lang="en-US" sz="2900" dirty="0">
                <a:latin typeface="Calibri" panose="020F0502020204030204" pitchFamily="34" charset="0"/>
                <a:cs typeface="Calibri" panose="020F0502020204030204" pitchFamily="34" charset="0"/>
              </a:rPr>
              <a:t>So, Matthias’ biblically recorded credentials are equal to most of the other disciples.</a:t>
            </a:r>
          </a:p>
        </p:txBody>
      </p:sp>
      <p:sp>
        <p:nvSpPr>
          <p:cNvPr id="2" name="Slide Number Placeholder 1"/>
          <p:cNvSpPr>
            <a:spLocks noGrp="1"/>
          </p:cNvSpPr>
          <p:nvPr>
            <p:ph type="sldNum" sz="quarter" idx="12"/>
          </p:nvPr>
        </p:nvSpPr>
        <p:spPr/>
        <p:txBody>
          <a:bodyPr/>
          <a:lstStyle/>
          <a:p>
            <a:fld id="{0FF54DE5-C571-48E8-A5BC-B369434E2F44}" type="slidenum">
              <a:rPr lang="en-US" smtClean="0"/>
              <a:t>18</a:t>
            </a:fld>
            <a:endParaRPr lang="en-US"/>
          </a:p>
        </p:txBody>
      </p:sp>
    </p:spTree>
    <p:extLst>
      <p:ext uri="{BB962C8B-B14F-4D97-AF65-F5344CB8AC3E}">
        <p14:creationId xmlns:p14="http://schemas.microsoft.com/office/powerpoint/2010/main" val="420755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r>
              <a:rPr lang="en-US" sz="2900" dirty="0">
                <a:latin typeface="Calibri" panose="020F0502020204030204" pitchFamily="34" charset="0"/>
                <a:cs typeface="Calibri" panose="020F0502020204030204" pitchFamily="34" charset="0"/>
              </a:rPr>
              <a:t>As I was researching this study, I found an essay entitled,  “Who Was the 12</a:t>
            </a:r>
            <a:r>
              <a:rPr lang="en-US" sz="2900" baseline="30000" dirty="0">
                <a:latin typeface="Calibri" panose="020F0502020204030204" pitchFamily="34" charset="0"/>
                <a:cs typeface="Calibri" panose="020F0502020204030204" pitchFamily="34" charset="0"/>
              </a:rPr>
              <a:t>th</a:t>
            </a:r>
            <a:r>
              <a:rPr lang="en-US" sz="2900" dirty="0">
                <a:latin typeface="Calibri" panose="020F0502020204030204" pitchFamily="34" charset="0"/>
                <a:cs typeface="Calibri" panose="020F0502020204030204" pitchFamily="34" charset="0"/>
              </a:rPr>
              <a:t> Apostle?” which </a:t>
            </a:r>
            <a:r>
              <a:rPr lang="en-US" sz="2900" b="1" u="sng" dirty="0">
                <a:solidFill>
                  <a:srgbClr val="FF0000"/>
                </a:solidFill>
                <a:latin typeface="Calibri" panose="020F0502020204030204" pitchFamily="34" charset="0"/>
                <a:cs typeface="Calibri" panose="020F0502020204030204" pitchFamily="34" charset="0"/>
              </a:rPr>
              <a:t>suggested</a:t>
            </a:r>
            <a:r>
              <a:rPr lang="en-US" sz="2900" dirty="0">
                <a:latin typeface="Calibri" panose="020F0502020204030204" pitchFamily="34" charset="0"/>
                <a:cs typeface="Calibri" panose="020F0502020204030204" pitchFamily="34" charset="0"/>
              </a:rPr>
              <a:t> that Matthias was the source from which the synoptic gospels received much of their information based on the following:</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Gospel of Matthew is attributed to Matthew, the tax collector, but there is not evidence that the tax collector wrote it</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name Matthias is the Greek version of Matthew</a:t>
            </a:r>
          </a:p>
          <a:p>
            <a:pPr marL="914400" lvl="1" indent="-457200">
              <a:buFont typeface="+mj-lt"/>
              <a:buAutoNum type="arabicPeriod"/>
            </a:pPr>
            <a:r>
              <a:rPr lang="en-US" sz="2500" dirty="0">
                <a:latin typeface="Calibri" panose="020F0502020204030204" pitchFamily="34" charset="0"/>
                <a:cs typeface="Calibri" panose="020F0502020204030204" pitchFamily="34" charset="0"/>
              </a:rPr>
              <a:t>The perspective of the Gospel of Matthew is written from the outside looking in, not from one of the Inner Twelve</a:t>
            </a:r>
          </a:p>
        </p:txBody>
      </p:sp>
      <p:sp>
        <p:nvSpPr>
          <p:cNvPr id="2" name="Slide Number Placeholder 1"/>
          <p:cNvSpPr>
            <a:spLocks noGrp="1"/>
          </p:cNvSpPr>
          <p:nvPr>
            <p:ph type="sldNum" sz="quarter" idx="12"/>
          </p:nvPr>
        </p:nvSpPr>
        <p:spPr/>
        <p:txBody>
          <a:bodyPr/>
          <a:lstStyle/>
          <a:p>
            <a:fld id="{0FF54DE5-C571-48E8-A5BC-B369434E2F44}" type="slidenum">
              <a:rPr lang="en-US" smtClean="0"/>
              <a:t>19</a:t>
            </a:fld>
            <a:endParaRPr lang="en-US"/>
          </a:p>
        </p:txBody>
      </p:sp>
    </p:spTree>
    <p:extLst>
      <p:ext uri="{BB962C8B-B14F-4D97-AF65-F5344CB8AC3E}">
        <p14:creationId xmlns:p14="http://schemas.microsoft.com/office/powerpoint/2010/main" val="52556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pPr algn="l"/>
            <a:r>
              <a:rPr lang="en-US" sz="3900" b="1" baseline="30000" dirty="0">
                <a:solidFill>
                  <a:srgbClr val="000000"/>
                </a:solidFill>
                <a:highlight>
                  <a:srgbClr val="FFFFFF"/>
                </a:highlight>
                <a:latin typeface="system-ui"/>
              </a:rPr>
              <a:t>15 </a:t>
            </a:r>
            <a:r>
              <a:rPr lang="en-US" sz="3900" dirty="0">
                <a:solidFill>
                  <a:srgbClr val="000000"/>
                </a:solidFill>
                <a:highlight>
                  <a:srgbClr val="FFFFFF"/>
                </a:highlight>
                <a:latin typeface="system-ui"/>
              </a:rPr>
              <a:t>And in those days Peter stood up in the midst of the disciples, and said, (the number of names together were about an hundred and twenty,)</a:t>
            </a:r>
          </a:p>
          <a:p>
            <a:pPr algn="l"/>
            <a:r>
              <a:rPr lang="en-US" sz="3900" b="1" baseline="30000" dirty="0">
                <a:solidFill>
                  <a:srgbClr val="000000"/>
                </a:solidFill>
                <a:highlight>
                  <a:srgbClr val="FFFFFF"/>
                </a:highlight>
                <a:latin typeface="system-ui"/>
              </a:rPr>
              <a:t>16 </a:t>
            </a:r>
            <a:r>
              <a:rPr lang="en-US" sz="3900" dirty="0">
                <a:solidFill>
                  <a:srgbClr val="000000"/>
                </a:solidFill>
                <a:highlight>
                  <a:srgbClr val="FFFFFF"/>
                </a:highlight>
                <a:latin typeface="system-ui"/>
              </a:rPr>
              <a:t>Men and brethren, this scripture must needs have been fulfilled, which the Holy Ghost by the mouth of David </a:t>
            </a:r>
            <a:r>
              <a:rPr lang="en-US" sz="3900" dirty="0" err="1">
                <a:solidFill>
                  <a:srgbClr val="000000"/>
                </a:solidFill>
                <a:highlight>
                  <a:srgbClr val="FFFFFF"/>
                </a:highlight>
                <a:latin typeface="system-ui"/>
              </a:rPr>
              <a:t>spake</a:t>
            </a:r>
            <a:r>
              <a:rPr lang="en-US" sz="3900" dirty="0">
                <a:solidFill>
                  <a:srgbClr val="000000"/>
                </a:solidFill>
                <a:highlight>
                  <a:srgbClr val="FFFFFF"/>
                </a:highlight>
                <a:latin typeface="system-ui"/>
              </a:rPr>
              <a:t> before concerning Judas, which was guide to them that took Jesus.</a:t>
            </a:r>
          </a:p>
          <a:p>
            <a:pPr algn="l"/>
            <a:r>
              <a:rPr lang="en-US" sz="3900" b="1" baseline="30000" dirty="0">
                <a:solidFill>
                  <a:srgbClr val="000000"/>
                </a:solidFill>
                <a:highlight>
                  <a:srgbClr val="FFFFFF"/>
                </a:highlight>
                <a:latin typeface="system-ui"/>
              </a:rPr>
              <a:t>17 </a:t>
            </a:r>
            <a:r>
              <a:rPr lang="en-US" sz="3900" dirty="0">
                <a:solidFill>
                  <a:srgbClr val="000000"/>
                </a:solidFill>
                <a:highlight>
                  <a:srgbClr val="FFFFFF"/>
                </a:highlight>
                <a:latin typeface="system-ui"/>
              </a:rPr>
              <a:t>For he was numbered with us, and had obtained part of this ministry.</a:t>
            </a:r>
            <a:endParaRPr lang="en-US" sz="4300" dirty="0">
              <a:solidFill>
                <a:srgbClr val="000000"/>
              </a:solidFill>
              <a:highlight>
                <a:srgbClr val="FFFFFF"/>
              </a:highlight>
              <a:latin typeface="system-ui"/>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2</a:t>
            </a:fld>
            <a:endParaRPr lang="en-US"/>
          </a:p>
        </p:txBody>
      </p:sp>
    </p:spTree>
    <p:extLst>
      <p:ext uri="{BB962C8B-B14F-4D97-AF65-F5344CB8AC3E}">
        <p14:creationId xmlns:p14="http://schemas.microsoft.com/office/powerpoint/2010/main" val="356239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Apostolic Criteria</a:t>
            </a:r>
          </a:p>
        </p:txBody>
      </p:sp>
      <p:sp>
        <p:nvSpPr>
          <p:cNvPr id="14" name="Content Placeholder 13"/>
          <p:cNvSpPr>
            <a:spLocks noGrp="1"/>
          </p:cNvSpPr>
          <p:nvPr>
            <p:ph idx="1"/>
          </p:nvPr>
        </p:nvSpPr>
        <p:spPr>
          <a:xfrm>
            <a:off x="1104900" y="1449238"/>
            <a:ext cx="10661530" cy="5115464"/>
          </a:xfrm>
        </p:spPr>
        <p:txBody>
          <a:bodyPr>
            <a:noAutofit/>
          </a:bodyPr>
          <a:lstStyle/>
          <a:p>
            <a:pPr marL="0" indent="0">
              <a:buNone/>
            </a:pPr>
            <a:r>
              <a:rPr lang="en-US" sz="3200" b="1" u="sng" dirty="0">
                <a:latin typeface="Calibri" panose="020F0502020204030204" pitchFamily="34" charset="0"/>
                <a:cs typeface="Calibri" panose="020F0502020204030204" pitchFamily="34" charset="0"/>
              </a:rPr>
              <a:t>Fulfillment of the Office of an Apostle</a:t>
            </a:r>
            <a:endParaRPr lang="en-US" sz="3200" i="1" dirty="0">
              <a:latin typeface="Calibri" panose="020F0502020204030204" pitchFamily="34" charset="0"/>
              <a:cs typeface="Calibri" panose="020F0502020204030204" pitchFamily="34" charset="0"/>
            </a:endParaRPr>
          </a:p>
          <a:p>
            <a:pPr marL="914400" lvl="1" indent="-457200">
              <a:buFont typeface="+mj-lt"/>
              <a:buAutoNum type="arabicPeriod" startAt="4"/>
            </a:pPr>
            <a:r>
              <a:rPr lang="en-US" sz="2500" dirty="0">
                <a:latin typeface="Calibri" panose="020F0502020204030204" pitchFamily="34" charset="0"/>
                <a:cs typeface="Calibri" panose="020F0502020204030204" pitchFamily="34" charset="0"/>
              </a:rPr>
              <a:t>In Matthew 9:9 – “And as Jesus passed forth from thence, </a:t>
            </a:r>
            <a:r>
              <a:rPr lang="en-US" sz="2500" b="1" dirty="0">
                <a:latin typeface="Calibri" panose="020F0502020204030204" pitchFamily="34" charset="0"/>
                <a:cs typeface="Calibri" panose="020F0502020204030204" pitchFamily="34" charset="0"/>
              </a:rPr>
              <a:t>He saw a man, named Matthew</a:t>
            </a:r>
            <a:r>
              <a:rPr lang="en-US" sz="2500" dirty="0">
                <a:latin typeface="Calibri" panose="020F0502020204030204" pitchFamily="34" charset="0"/>
                <a:cs typeface="Calibri" panose="020F0502020204030204" pitchFamily="34" charset="0"/>
              </a:rPr>
              <a:t>…”  This is an unusual way to refer to oneself</a:t>
            </a:r>
          </a:p>
          <a:p>
            <a:pPr marL="914400" lvl="1" indent="-457200">
              <a:buFont typeface="+mj-lt"/>
              <a:buAutoNum type="arabicPeriod" startAt="4"/>
            </a:pPr>
            <a:r>
              <a:rPr lang="en-US" sz="2500" dirty="0">
                <a:latin typeface="Calibri" panose="020F0502020204030204" pitchFamily="34" charset="0"/>
                <a:cs typeface="Calibri" panose="020F0502020204030204" pitchFamily="34" charset="0"/>
              </a:rPr>
              <a:t>If Matthias had a written record of the life of Jesus, that made him an excellent candidate for the replacement of Judas and therefore God caused the lot to fall on Matthias.</a:t>
            </a:r>
          </a:p>
          <a:p>
            <a:pPr>
              <a:spcBef>
                <a:spcPts val="600"/>
              </a:spcBef>
            </a:pPr>
            <a:r>
              <a:rPr lang="en-US" sz="2900" dirty="0">
                <a:latin typeface="Calibri" panose="020F0502020204030204" pitchFamily="34" charset="0"/>
                <a:cs typeface="Calibri" panose="020F0502020204030204" pitchFamily="34" charset="0"/>
              </a:rPr>
              <a:t>While Scripture </a:t>
            </a:r>
            <a:r>
              <a:rPr lang="en-US" sz="2900" b="1" dirty="0">
                <a:solidFill>
                  <a:srgbClr val="FF0000"/>
                </a:solidFill>
                <a:latin typeface="Calibri" panose="020F0502020204030204" pitchFamily="34" charset="0"/>
                <a:cs typeface="Calibri" panose="020F0502020204030204" pitchFamily="34" charset="0"/>
              </a:rPr>
              <a:t>DOES NOT</a:t>
            </a:r>
            <a:r>
              <a:rPr lang="en-US" sz="2900" dirty="0">
                <a:latin typeface="Calibri" panose="020F0502020204030204" pitchFamily="34" charset="0"/>
                <a:cs typeface="Calibri" panose="020F0502020204030204" pitchFamily="34" charset="0"/>
              </a:rPr>
              <a:t> substantiate any of the above claims, it was worth discussing here.</a:t>
            </a:r>
          </a:p>
        </p:txBody>
      </p:sp>
      <p:sp>
        <p:nvSpPr>
          <p:cNvPr id="2" name="Slide Number Placeholder 1"/>
          <p:cNvSpPr>
            <a:spLocks noGrp="1"/>
          </p:cNvSpPr>
          <p:nvPr>
            <p:ph type="sldNum" sz="quarter" idx="12"/>
          </p:nvPr>
        </p:nvSpPr>
        <p:spPr/>
        <p:txBody>
          <a:bodyPr/>
          <a:lstStyle/>
          <a:p>
            <a:fld id="{0FF54DE5-C571-48E8-A5BC-B369434E2F44}" type="slidenum">
              <a:rPr lang="en-US" smtClean="0"/>
              <a:t>20</a:t>
            </a:fld>
            <a:endParaRPr lang="en-US"/>
          </a:p>
        </p:txBody>
      </p:sp>
    </p:spTree>
    <p:extLst>
      <p:ext uri="{BB962C8B-B14F-4D97-AF65-F5344CB8AC3E}">
        <p14:creationId xmlns:p14="http://schemas.microsoft.com/office/powerpoint/2010/main" val="415878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440611"/>
            <a:ext cx="9982200" cy="4731589"/>
          </a:xfrm>
        </p:spPr>
        <p:txBody>
          <a:bodyPr>
            <a:normAutofit/>
          </a:bodyPr>
          <a:lstStyle/>
          <a:p>
            <a:pPr marL="0" indent="0">
              <a:buNone/>
            </a:pPr>
            <a:r>
              <a:rPr lang="en-US" sz="3200" b="1" u="sng" dirty="0">
                <a:latin typeface="Calibri" panose="020F0502020204030204" pitchFamily="34" charset="0"/>
                <a:cs typeface="Calibri" panose="020F0502020204030204" pitchFamily="34" charset="0"/>
              </a:rPr>
              <a:t>Conclusion</a:t>
            </a:r>
          </a:p>
          <a:p>
            <a:r>
              <a:rPr lang="en-US" sz="3200" dirty="0">
                <a:latin typeface="Calibri" panose="020F0502020204030204" pitchFamily="34" charset="0"/>
                <a:cs typeface="Calibri" panose="020F0502020204030204" pitchFamily="34" charset="0"/>
              </a:rPr>
              <a:t>While most people either reject or are unaware of the apostleship of Matthias, there is good evidence to suggestion otherwise</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fulfilled the apostolic criteria</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was a faithful follower of Jesus throughout His ministry</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received a legitimate call to the ministry</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He fulfilled the office of an apostle</a:t>
            </a:r>
          </a:p>
          <a:p>
            <a:endParaRPr lang="en-US" sz="32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21</a:t>
            </a:fld>
            <a:endParaRPr lang="en-US"/>
          </a:p>
        </p:txBody>
      </p:sp>
    </p:spTree>
    <p:extLst>
      <p:ext uri="{BB962C8B-B14F-4D97-AF65-F5344CB8AC3E}">
        <p14:creationId xmlns:p14="http://schemas.microsoft.com/office/powerpoint/2010/main" val="425636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Conclusion</a:t>
            </a:r>
          </a:p>
        </p:txBody>
      </p:sp>
      <p:sp>
        <p:nvSpPr>
          <p:cNvPr id="14" name="Content Placeholder 13"/>
          <p:cNvSpPr>
            <a:spLocks noGrp="1"/>
          </p:cNvSpPr>
          <p:nvPr>
            <p:ph idx="1"/>
          </p:nvPr>
        </p:nvSpPr>
        <p:spPr>
          <a:xfrm>
            <a:off x="1104900" y="1440611"/>
            <a:ext cx="9982200" cy="4731589"/>
          </a:xfrm>
        </p:spPr>
        <p:txBody>
          <a:bodyPr>
            <a:normAutofit fontScale="92500" lnSpcReduction="10000"/>
          </a:bodyPr>
          <a:lstStyle/>
          <a:p>
            <a:pPr marL="0" indent="0">
              <a:buNone/>
            </a:pPr>
            <a:r>
              <a:rPr lang="en-US" sz="3200" b="1" u="sng" dirty="0">
                <a:latin typeface="Calibri" panose="020F0502020204030204" pitchFamily="34" charset="0"/>
                <a:cs typeface="Calibri" panose="020F0502020204030204" pitchFamily="34" charset="0"/>
              </a:rPr>
              <a:t>Conclusion</a:t>
            </a:r>
          </a:p>
          <a:p>
            <a:r>
              <a:rPr lang="en-US" sz="3200" dirty="0">
                <a:latin typeface="Calibri" panose="020F0502020204030204" pitchFamily="34" charset="0"/>
                <a:cs typeface="Calibri" panose="020F0502020204030204" pitchFamily="34" charset="0"/>
              </a:rPr>
              <a:t>But what does this say about the apostleship of Paul?</a:t>
            </a:r>
          </a:p>
          <a:p>
            <a:r>
              <a:rPr lang="en-US" sz="3200" dirty="0">
                <a:latin typeface="Calibri" panose="020F0502020204030204" pitchFamily="34" charset="0"/>
                <a:cs typeface="Calibri" panose="020F0502020204030204" pitchFamily="34" charset="0"/>
              </a:rPr>
              <a:t>Nothing!</a:t>
            </a:r>
          </a:p>
          <a:p>
            <a:r>
              <a:rPr lang="en-US" sz="3200" dirty="0">
                <a:latin typeface="Calibri" panose="020F0502020204030204" pitchFamily="34" charset="0"/>
                <a:cs typeface="Calibri" panose="020F0502020204030204" pitchFamily="34" charset="0"/>
              </a:rPr>
              <a:t>Matthias was an apostle to the Jews, while Paul was an apostle to the Gentiles</a:t>
            </a:r>
          </a:p>
          <a:p>
            <a:r>
              <a:rPr lang="en-US" sz="3200" dirty="0">
                <a:latin typeface="Calibri" panose="020F0502020204030204" pitchFamily="34" charset="0"/>
                <a:cs typeface="Calibri" panose="020F0502020204030204" pitchFamily="34" charset="0"/>
              </a:rPr>
              <a:t>Read Acts 10:13-15</a:t>
            </a:r>
          </a:p>
          <a:p>
            <a:r>
              <a:rPr lang="en-US" sz="3200" dirty="0">
                <a:latin typeface="Calibri" panose="020F0502020204030204" pitchFamily="34" charset="0"/>
                <a:cs typeface="Calibri" panose="020F0502020204030204" pitchFamily="34" charset="0"/>
              </a:rPr>
              <a:t>So that the Gospel would not be hindered by those who struggled to share it with Gentiles, God called a 13</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apostle, Paul</a:t>
            </a:r>
          </a:p>
          <a:p>
            <a:endParaRPr lang="en-US" sz="32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22</a:t>
            </a:fld>
            <a:endParaRPr lang="en-US"/>
          </a:p>
        </p:txBody>
      </p:sp>
    </p:spTree>
    <p:extLst>
      <p:ext uri="{BB962C8B-B14F-4D97-AF65-F5344CB8AC3E}">
        <p14:creationId xmlns:p14="http://schemas.microsoft.com/office/powerpoint/2010/main" val="244227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5" end="5"/>
                                            </p:txEl>
                                          </p:spTgt>
                                        </p:tgtEl>
                                        <p:attrNameLst>
                                          <p:attrName>style.visibility</p:attrName>
                                        </p:attrNameLst>
                                      </p:cBhvr>
                                      <p:to>
                                        <p:strVal val="visible"/>
                                      </p:to>
                                    </p:set>
                                    <p:anim calcmode="lin" valueType="num">
                                      <p:cBhvr additive="base">
                                        <p:cTn id="31"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Questions</a:t>
            </a:r>
          </a:p>
        </p:txBody>
      </p:sp>
      <p:pic>
        <p:nvPicPr>
          <p:cNvPr id="4" name="Content Placeholder 3"/>
          <p:cNvPicPr>
            <a:picLocks noGrp="1" noChangeAspect="1"/>
          </p:cNvPicPr>
          <p:nvPr>
            <p:ph idx="1"/>
          </p:nvPr>
        </p:nvPicPr>
        <p:blipFill>
          <a:blip r:embed="rId3"/>
          <a:stretch>
            <a:fillRect/>
          </a:stretch>
        </p:blipFill>
        <p:spPr>
          <a:xfrm>
            <a:off x="4533900" y="1600200"/>
            <a:ext cx="3124200" cy="4572000"/>
          </a:xfrm>
          <a:prstGeom prst="rect">
            <a:avLst/>
          </a:prstGeom>
          <a:noFill/>
        </p:spPr>
      </p:pic>
      <p:sp>
        <p:nvSpPr>
          <p:cNvPr id="3" name="Slide Number Placeholder 2"/>
          <p:cNvSpPr>
            <a:spLocks noGrp="1"/>
          </p:cNvSpPr>
          <p:nvPr>
            <p:ph type="sldNum" sz="quarter" idx="12"/>
          </p:nvPr>
        </p:nvSpPr>
        <p:spPr/>
        <p:txBody>
          <a:bodyPr/>
          <a:lstStyle/>
          <a:p>
            <a:fld id="{0FF54DE5-C571-48E8-A5BC-B369434E2F44}" type="slidenum">
              <a:rPr lang="en-US" smtClean="0"/>
              <a:t>23</a:t>
            </a:fld>
            <a:endParaRPr lang="en-US"/>
          </a:p>
        </p:txBody>
      </p:sp>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Thank You and God Bless You</a:t>
            </a:r>
          </a:p>
        </p:txBody>
      </p:sp>
      <p:pic>
        <p:nvPicPr>
          <p:cNvPr id="5" name="Content Placeholder 4"/>
          <p:cNvPicPr>
            <a:picLocks noGrp="1" noChangeAspect="1"/>
          </p:cNvPicPr>
          <p:nvPr>
            <p:ph idx="1"/>
          </p:nvPr>
        </p:nvPicPr>
        <p:blipFill>
          <a:blip r:embed="rId3"/>
          <a:stretch>
            <a:fillRect/>
          </a:stretch>
        </p:blipFill>
        <p:spPr>
          <a:xfrm>
            <a:off x="1104900" y="1480851"/>
            <a:ext cx="4329628" cy="4329628"/>
          </a:xfrm>
          <a:prstGeom prst="rect">
            <a:avLst/>
          </a:prstGeom>
        </p:spPr>
      </p:pic>
      <p:pic>
        <p:nvPicPr>
          <p:cNvPr id="6" name="Picture 5"/>
          <p:cNvPicPr>
            <a:picLocks noChangeAspect="1"/>
          </p:cNvPicPr>
          <p:nvPr/>
        </p:nvPicPr>
        <p:blipFill>
          <a:blip r:embed="rId4"/>
          <a:stretch>
            <a:fillRect/>
          </a:stretch>
        </p:blipFill>
        <p:spPr>
          <a:xfrm>
            <a:off x="6497426" y="1412224"/>
            <a:ext cx="4398255" cy="4398255"/>
          </a:xfrm>
          <a:prstGeom prst="rect">
            <a:avLst/>
          </a:prstGeom>
        </p:spPr>
      </p:pic>
      <p:sp>
        <p:nvSpPr>
          <p:cNvPr id="3" name="Slide Number Placeholder 2"/>
          <p:cNvSpPr>
            <a:spLocks noGrp="1"/>
          </p:cNvSpPr>
          <p:nvPr>
            <p:ph type="sldNum" sz="quarter" idx="12"/>
          </p:nvPr>
        </p:nvSpPr>
        <p:spPr/>
        <p:txBody>
          <a:bodyPr/>
          <a:lstStyle/>
          <a:p>
            <a:fld id="{0FF54DE5-C571-48E8-A5BC-B369434E2F44}" type="slidenum">
              <a:rPr lang="en-US" smtClean="0"/>
              <a:t>24</a:t>
            </a:fld>
            <a:endParaRPr lang="en-US"/>
          </a:p>
        </p:txBody>
      </p:sp>
    </p:spTree>
    <p:extLst>
      <p:ext uri="{BB962C8B-B14F-4D97-AF65-F5344CB8AC3E}">
        <p14:creationId xmlns:p14="http://schemas.microsoft.com/office/powerpoint/2010/main" val="30332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85000" lnSpcReduction="1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pPr>
              <a:lnSpc>
                <a:spcPct val="100000"/>
              </a:lnSpc>
            </a:pPr>
            <a:r>
              <a:rPr lang="en-US" sz="3600" b="1" baseline="30000" dirty="0">
                <a:solidFill>
                  <a:srgbClr val="000000"/>
                </a:solidFill>
                <a:highlight>
                  <a:srgbClr val="FFFFFF"/>
                </a:highlight>
                <a:latin typeface="system-ui"/>
              </a:rPr>
              <a:t>18 </a:t>
            </a:r>
            <a:r>
              <a:rPr lang="en-US" sz="3600" dirty="0">
                <a:solidFill>
                  <a:srgbClr val="000000"/>
                </a:solidFill>
                <a:highlight>
                  <a:srgbClr val="FFFFFF"/>
                </a:highlight>
                <a:latin typeface="system-ui"/>
              </a:rPr>
              <a:t>Now this man purchased a field with the reward of iniquity; and falling headlong, he burst asunder in the midst, and all his bowels gushed out.</a:t>
            </a:r>
          </a:p>
          <a:p>
            <a:pPr>
              <a:lnSpc>
                <a:spcPct val="100000"/>
              </a:lnSpc>
            </a:pPr>
            <a:r>
              <a:rPr lang="en-US" sz="3600" b="1" baseline="30000" dirty="0">
                <a:solidFill>
                  <a:srgbClr val="000000"/>
                </a:solidFill>
                <a:highlight>
                  <a:srgbClr val="FFFFFF"/>
                </a:highlight>
                <a:latin typeface="system-ui"/>
              </a:rPr>
              <a:t>19 </a:t>
            </a:r>
            <a:r>
              <a:rPr lang="en-US" sz="3600" dirty="0">
                <a:solidFill>
                  <a:srgbClr val="000000"/>
                </a:solidFill>
                <a:highlight>
                  <a:srgbClr val="FFFFFF"/>
                </a:highlight>
                <a:latin typeface="system-ui"/>
              </a:rPr>
              <a:t>And it was known unto all the dwellers at Jerusalem; insomuch as that field is called in their proper tongue, Aceldama, that is to say, The field of blood.</a:t>
            </a:r>
          </a:p>
          <a:p>
            <a:pPr>
              <a:lnSpc>
                <a:spcPct val="110000"/>
              </a:lnSpc>
            </a:pPr>
            <a:r>
              <a:rPr lang="en-US" sz="3600" b="1" baseline="30000" dirty="0">
                <a:solidFill>
                  <a:srgbClr val="000000"/>
                </a:solidFill>
                <a:highlight>
                  <a:srgbClr val="FFFFFF"/>
                </a:highlight>
                <a:latin typeface="system-ui"/>
              </a:rPr>
              <a:t>20 </a:t>
            </a:r>
            <a:r>
              <a:rPr lang="en-US" sz="3600" dirty="0">
                <a:solidFill>
                  <a:srgbClr val="000000"/>
                </a:solidFill>
                <a:highlight>
                  <a:srgbClr val="FFFFFF"/>
                </a:highlight>
                <a:latin typeface="system-ui"/>
              </a:rPr>
              <a:t>For it is written in the book of Psalms, Let his habitation be desolate, and let no man dwell therein: and his </a:t>
            </a:r>
            <a:r>
              <a:rPr lang="en-US" sz="3600" dirty="0" err="1">
                <a:solidFill>
                  <a:srgbClr val="000000"/>
                </a:solidFill>
                <a:highlight>
                  <a:srgbClr val="FFFFFF"/>
                </a:highlight>
                <a:latin typeface="system-ui"/>
              </a:rPr>
              <a:t>bishoprick</a:t>
            </a:r>
            <a:r>
              <a:rPr lang="en-US" sz="3600" dirty="0">
                <a:solidFill>
                  <a:srgbClr val="000000"/>
                </a:solidFill>
                <a:highlight>
                  <a:srgbClr val="FFFFFF"/>
                </a:highlight>
                <a:latin typeface="system-ui"/>
              </a:rPr>
              <a:t> let another take.</a:t>
            </a:r>
          </a:p>
        </p:txBody>
      </p:sp>
      <p:sp>
        <p:nvSpPr>
          <p:cNvPr id="2" name="Slide Number Placeholder 1"/>
          <p:cNvSpPr>
            <a:spLocks noGrp="1"/>
          </p:cNvSpPr>
          <p:nvPr>
            <p:ph type="sldNum" sz="quarter" idx="12"/>
          </p:nvPr>
        </p:nvSpPr>
        <p:spPr/>
        <p:txBody>
          <a:bodyPr/>
          <a:lstStyle/>
          <a:p>
            <a:fld id="{0FF54DE5-C571-48E8-A5BC-B369434E2F44}" type="slidenum">
              <a:rPr lang="en-US" smtClean="0"/>
              <a:t>3</a:t>
            </a:fld>
            <a:endParaRPr lang="en-US"/>
          </a:p>
        </p:txBody>
      </p:sp>
    </p:spTree>
    <p:extLst>
      <p:ext uri="{BB962C8B-B14F-4D97-AF65-F5344CB8AC3E}">
        <p14:creationId xmlns:p14="http://schemas.microsoft.com/office/powerpoint/2010/main" val="58054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77500" lnSpcReduction="20000"/>
          </a:bodyPr>
          <a:lstStyle/>
          <a:p>
            <a:pPr marL="0" lvl="0" indent="0">
              <a:buNone/>
            </a:pPr>
            <a:r>
              <a:rPr lang="en-US" sz="5500" b="1" u="sng" dirty="0">
                <a:solidFill>
                  <a:srgbClr val="514843"/>
                </a:solidFill>
                <a:latin typeface="Calibri" panose="020F0502020204030204" pitchFamily="34" charset="0"/>
                <a:cs typeface="Calibri" panose="020F0502020204030204" pitchFamily="34" charset="0"/>
              </a:rPr>
              <a:t>Acts 1:15-26</a:t>
            </a:r>
          </a:p>
          <a:p>
            <a:r>
              <a:rPr lang="en-US" sz="4600" b="1" baseline="30000" dirty="0">
                <a:solidFill>
                  <a:srgbClr val="000000"/>
                </a:solidFill>
                <a:highlight>
                  <a:srgbClr val="FFFFFF"/>
                </a:highlight>
                <a:latin typeface="system-ui"/>
              </a:rPr>
              <a:t>21</a:t>
            </a:r>
            <a:r>
              <a:rPr lang="en-US" sz="3600" b="1" baseline="30000" dirty="0">
                <a:solidFill>
                  <a:srgbClr val="000000"/>
                </a:solidFill>
                <a:highlight>
                  <a:srgbClr val="FFFFFF"/>
                </a:highlight>
                <a:latin typeface="system-ui"/>
              </a:rPr>
              <a:t> </a:t>
            </a:r>
            <a:r>
              <a:rPr lang="en-US" sz="4600" dirty="0">
                <a:solidFill>
                  <a:srgbClr val="000000"/>
                </a:solidFill>
                <a:highlight>
                  <a:srgbClr val="FFFFFF"/>
                </a:highlight>
                <a:latin typeface="system-ui"/>
              </a:rPr>
              <a:t>Wherefore of these men which have companied with us all the time that the Lord Jesus went in and out among us,</a:t>
            </a:r>
          </a:p>
          <a:p>
            <a:r>
              <a:rPr lang="en-US" sz="4600" b="1" baseline="30000" dirty="0">
                <a:solidFill>
                  <a:srgbClr val="000000"/>
                </a:solidFill>
                <a:highlight>
                  <a:srgbClr val="FFFFFF"/>
                </a:highlight>
                <a:latin typeface="system-ui"/>
              </a:rPr>
              <a:t>22</a:t>
            </a:r>
            <a:r>
              <a:rPr lang="en-US" sz="4600" dirty="0">
                <a:solidFill>
                  <a:srgbClr val="000000"/>
                </a:solidFill>
                <a:highlight>
                  <a:srgbClr val="FFFFFF"/>
                </a:highlight>
                <a:latin typeface="system-ui"/>
              </a:rPr>
              <a:t> Beginning from the baptism of John, unto that same day that he was taken up from us, must one be ordained to be a witness with us of his resurrection.</a:t>
            </a:r>
          </a:p>
          <a:p>
            <a:r>
              <a:rPr lang="en-US" sz="4600" b="1" baseline="30000" dirty="0">
                <a:solidFill>
                  <a:srgbClr val="000000"/>
                </a:solidFill>
                <a:highlight>
                  <a:srgbClr val="FFFFFF"/>
                </a:highlight>
                <a:latin typeface="system-ui"/>
              </a:rPr>
              <a:t>23 </a:t>
            </a:r>
            <a:r>
              <a:rPr lang="en-US" sz="4600" dirty="0">
                <a:solidFill>
                  <a:srgbClr val="000000"/>
                </a:solidFill>
                <a:highlight>
                  <a:srgbClr val="FFFFFF"/>
                </a:highlight>
                <a:latin typeface="system-ui"/>
              </a:rPr>
              <a:t>And they appointed two, Joseph called Barsabbas, who was surnamed Justus, and Matthias.</a:t>
            </a:r>
          </a:p>
        </p:txBody>
      </p:sp>
      <p:sp>
        <p:nvSpPr>
          <p:cNvPr id="2" name="Slide Number Placeholder 1"/>
          <p:cNvSpPr>
            <a:spLocks noGrp="1"/>
          </p:cNvSpPr>
          <p:nvPr>
            <p:ph type="sldNum" sz="quarter" idx="12"/>
          </p:nvPr>
        </p:nvSpPr>
        <p:spPr/>
        <p:txBody>
          <a:bodyPr/>
          <a:lstStyle/>
          <a:p>
            <a:fld id="{0FF54DE5-C571-48E8-A5BC-B369434E2F44}" type="slidenum">
              <a:rPr lang="en-US" smtClean="0"/>
              <a:t>4</a:t>
            </a:fld>
            <a:endParaRPr lang="en-US"/>
          </a:p>
        </p:txBody>
      </p:sp>
    </p:spTree>
    <p:extLst>
      <p:ext uri="{BB962C8B-B14F-4D97-AF65-F5344CB8AC3E}">
        <p14:creationId xmlns:p14="http://schemas.microsoft.com/office/powerpoint/2010/main" val="360729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Scripture Text</a:t>
            </a:r>
          </a:p>
        </p:txBody>
      </p:sp>
      <p:sp>
        <p:nvSpPr>
          <p:cNvPr id="14" name="Content Placeholder 13"/>
          <p:cNvSpPr>
            <a:spLocks noGrp="1"/>
          </p:cNvSpPr>
          <p:nvPr>
            <p:ph idx="1"/>
          </p:nvPr>
        </p:nvSpPr>
        <p:spPr>
          <a:xfrm>
            <a:off x="1104900" y="1388853"/>
            <a:ext cx="9982200" cy="5305245"/>
          </a:xfrm>
        </p:spPr>
        <p:txBody>
          <a:bodyPr>
            <a:normAutofit fontScale="92500" lnSpcReduction="10000"/>
          </a:bodyPr>
          <a:lstStyle/>
          <a:p>
            <a:pPr marL="0" lvl="0" indent="0">
              <a:buNone/>
            </a:pPr>
            <a:r>
              <a:rPr lang="en-US" sz="4600" b="1" u="sng" dirty="0">
                <a:solidFill>
                  <a:srgbClr val="514843"/>
                </a:solidFill>
                <a:latin typeface="Calibri" panose="020F0502020204030204" pitchFamily="34" charset="0"/>
                <a:cs typeface="Calibri" panose="020F0502020204030204" pitchFamily="34" charset="0"/>
              </a:rPr>
              <a:t>Acts 1:15-26</a:t>
            </a:r>
          </a:p>
          <a:p>
            <a:r>
              <a:rPr lang="en-US" sz="3900" b="1" baseline="30000" dirty="0">
                <a:solidFill>
                  <a:srgbClr val="000000"/>
                </a:solidFill>
                <a:highlight>
                  <a:srgbClr val="FFFFFF"/>
                </a:highlight>
                <a:latin typeface="system-ui"/>
              </a:rPr>
              <a:t>24 </a:t>
            </a:r>
            <a:r>
              <a:rPr lang="en-US" sz="3900" dirty="0">
                <a:solidFill>
                  <a:srgbClr val="000000"/>
                </a:solidFill>
                <a:highlight>
                  <a:srgbClr val="FFFFFF"/>
                </a:highlight>
                <a:latin typeface="system-ui"/>
              </a:rPr>
              <a:t>And they prayed, and said, Thou, Lord, which knowest the hearts of all men, shew whether of these two thou hast chosen,</a:t>
            </a:r>
          </a:p>
          <a:p>
            <a:r>
              <a:rPr lang="en-US" sz="3900" b="1" baseline="30000" dirty="0">
                <a:solidFill>
                  <a:srgbClr val="000000"/>
                </a:solidFill>
                <a:highlight>
                  <a:srgbClr val="FFFFFF"/>
                </a:highlight>
                <a:latin typeface="system-ui"/>
              </a:rPr>
              <a:t>25 </a:t>
            </a:r>
            <a:r>
              <a:rPr lang="en-US" sz="3900" dirty="0">
                <a:solidFill>
                  <a:srgbClr val="000000"/>
                </a:solidFill>
                <a:highlight>
                  <a:srgbClr val="FFFFFF"/>
                </a:highlight>
                <a:latin typeface="system-ui"/>
              </a:rPr>
              <a:t>That he may take part of this ministry and apostleship, from which Judas by transgression fell, that he might go to his own place.</a:t>
            </a:r>
          </a:p>
          <a:p>
            <a:r>
              <a:rPr lang="en-US" sz="3900" b="1" baseline="30000" dirty="0">
                <a:solidFill>
                  <a:srgbClr val="000000"/>
                </a:solidFill>
                <a:highlight>
                  <a:srgbClr val="FFFFFF"/>
                </a:highlight>
                <a:latin typeface="system-ui"/>
              </a:rPr>
              <a:t>26 </a:t>
            </a:r>
            <a:r>
              <a:rPr lang="en-US" sz="3900" dirty="0">
                <a:solidFill>
                  <a:srgbClr val="000000"/>
                </a:solidFill>
                <a:highlight>
                  <a:srgbClr val="FFFFFF"/>
                </a:highlight>
                <a:latin typeface="system-ui"/>
              </a:rPr>
              <a:t>And they gave forth their lots; and the lot fell upon Matthias; and he was numbered with the eleven apostles.</a:t>
            </a:r>
          </a:p>
        </p:txBody>
      </p:sp>
      <p:sp>
        <p:nvSpPr>
          <p:cNvPr id="2" name="Slide Number Placeholder 1"/>
          <p:cNvSpPr>
            <a:spLocks noGrp="1"/>
          </p:cNvSpPr>
          <p:nvPr>
            <p:ph type="sldNum" sz="quarter" idx="12"/>
          </p:nvPr>
        </p:nvSpPr>
        <p:spPr/>
        <p:txBody>
          <a:bodyPr/>
          <a:lstStyle/>
          <a:p>
            <a:fld id="{0FF54DE5-C571-48E8-A5BC-B369434E2F44}" type="slidenum">
              <a:rPr lang="en-US" smtClean="0"/>
              <a:t>5</a:t>
            </a:fld>
            <a:endParaRPr lang="en-US"/>
          </a:p>
        </p:txBody>
      </p:sp>
    </p:spTree>
    <p:extLst>
      <p:ext uri="{BB962C8B-B14F-4D97-AF65-F5344CB8AC3E}">
        <p14:creationId xmlns:p14="http://schemas.microsoft.com/office/powerpoint/2010/main" val="240311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After the Lord’s ascension into heaven, the eleven disciples remained in Jerusalem (along with 120 others) to wait for the promise of the Father</a:t>
            </a:r>
          </a:p>
          <a:p>
            <a:r>
              <a:rPr lang="en-US" sz="3200" dirty="0">
                <a:latin typeface="Calibri" panose="020F0502020204030204" pitchFamily="34" charset="0"/>
                <a:cs typeface="Calibri" panose="020F0502020204030204" pitchFamily="34" charset="0"/>
              </a:rPr>
              <a:t>At some point, Peter suggested that a replacement disciple was needed to fill the position vacated by Judas.</a:t>
            </a:r>
          </a:p>
          <a:p>
            <a:r>
              <a:rPr lang="en-US" sz="3200" dirty="0">
                <a:latin typeface="Calibri" panose="020F0502020204030204" pitchFamily="34" charset="0"/>
                <a:cs typeface="Calibri" panose="020F0502020204030204" pitchFamily="34" charset="0"/>
              </a:rPr>
              <a:t>Peter came to that the conclusion based on Old Testament scripture prophecy that a close companion of the Messiah would betray Him and that someone else would take that companion’s place</a:t>
            </a:r>
          </a:p>
          <a:p>
            <a:r>
              <a:rPr lang="en-US" sz="3200" dirty="0">
                <a:latin typeface="Calibri" panose="020F0502020204030204" pitchFamily="34" charset="0"/>
                <a:cs typeface="Calibri" panose="020F0502020204030204" pitchFamily="34" charset="0"/>
              </a:rPr>
              <a:t>Read Psalm 41:9 and Psalm 109:8</a:t>
            </a: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2" name="Slide Number Placeholder 1"/>
          <p:cNvSpPr>
            <a:spLocks noGrp="1"/>
          </p:cNvSpPr>
          <p:nvPr>
            <p:ph type="sldNum" sz="quarter" idx="12"/>
          </p:nvPr>
        </p:nvSpPr>
        <p:spPr/>
        <p:txBody>
          <a:bodyPr/>
          <a:lstStyle/>
          <a:p>
            <a:fld id="{0FF54DE5-C571-48E8-A5BC-B369434E2F44}" type="slidenum">
              <a:rPr lang="en-US" smtClean="0"/>
              <a:t>6</a:t>
            </a:fld>
            <a:endParaRPr lang="en-US"/>
          </a:p>
        </p:txBody>
      </p:sp>
    </p:spTree>
    <p:extLst>
      <p:ext uri="{BB962C8B-B14F-4D97-AF65-F5344CB8AC3E}">
        <p14:creationId xmlns:p14="http://schemas.microsoft.com/office/powerpoint/2010/main" val="356042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p:cNvSpPr>
            <a:spLocks noGrp="1"/>
          </p:cNvSpPr>
          <p:nvPr>
            <p:ph idx="1"/>
          </p:nvPr>
        </p:nvSpPr>
        <p:spPr>
          <a:xfrm>
            <a:off x="1104900" y="1388853"/>
            <a:ext cx="9982200" cy="5305245"/>
          </a:xfrm>
        </p:spPr>
        <p:txBody>
          <a:bodyPr>
            <a:normAutofit/>
          </a:bodyPr>
          <a:lstStyle/>
          <a:p>
            <a:r>
              <a:rPr lang="en-US" sz="3200" dirty="0">
                <a:latin typeface="Calibri" panose="020F0502020204030204" pitchFamily="34" charset="0"/>
                <a:cs typeface="Calibri" panose="020F0502020204030204" pitchFamily="34" charset="0"/>
              </a:rPr>
              <a:t>The other disciples agreed, and determined that the replacement would have to be one who followed Jesus from the time of His baptism by John until the Lord ascended into heaven</a:t>
            </a:r>
          </a:p>
          <a:p>
            <a:r>
              <a:rPr lang="en-US" sz="3200" dirty="0">
                <a:latin typeface="Calibri" panose="020F0502020204030204" pitchFamily="34" charset="0"/>
                <a:cs typeface="Calibri" panose="020F0502020204030204" pitchFamily="34" charset="0"/>
              </a:rPr>
              <a:t>Two men were identified for consideration; Joseph called Barsabbas, who was surnamed Justus, and Matthias</a:t>
            </a:r>
          </a:p>
          <a:p>
            <a:r>
              <a:rPr lang="en-US" sz="3200" dirty="0">
                <a:latin typeface="Calibri" panose="020F0502020204030204" pitchFamily="34" charset="0"/>
                <a:cs typeface="Calibri" panose="020F0502020204030204" pitchFamily="34" charset="0"/>
              </a:rPr>
              <a:t>The disciples then prayed for the Lord’s guidance in the decision and cast lots to determine God’s Will, which fell on Matthias</a:t>
            </a:r>
          </a:p>
          <a:p>
            <a:r>
              <a:rPr lang="en-US" sz="3200" dirty="0">
                <a:latin typeface="Calibri" panose="020F0502020204030204" pitchFamily="34" charset="0"/>
                <a:cs typeface="Calibri" panose="020F0502020204030204" pitchFamily="34" charset="0"/>
              </a:rPr>
              <a:t>From that time on, Matthias was an apostle</a:t>
            </a:r>
            <a:endParaRPr lang="en-US" sz="2800" dirty="0">
              <a:latin typeface="Calibri" panose="020F0502020204030204" pitchFamily="34" charset="0"/>
              <a:cs typeface="Calibri" panose="020F0502020204030204" pitchFamily="34" charset="0"/>
            </a:endParaRPr>
          </a:p>
          <a:p>
            <a:pPr lvl="1"/>
            <a:endParaRPr lang="en-US"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2" name="Slide Number Placeholder 1"/>
          <p:cNvSpPr>
            <a:spLocks noGrp="1"/>
          </p:cNvSpPr>
          <p:nvPr>
            <p:ph type="sldNum" sz="quarter" idx="12"/>
          </p:nvPr>
        </p:nvSpPr>
        <p:spPr/>
        <p:txBody>
          <a:bodyPr/>
          <a:lstStyle/>
          <a:p>
            <a:fld id="{0FF54DE5-C571-48E8-A5BC-B369434E2F44}" type="slidenum">
              <a:rPr lang="en-US" smtClean="0"/>
              <a:t>7</a:t>
            </a:fld>
            <a:endParaRPr lang="en-US"/>
          </a:p>
        </p:txBody>
      </p:sp>
    </p:spTree>
    <p:extLst>
      <p:ext uri="{BB962C8B-B14F-4D97-AF65-F5344CB8AC3E}">
        <p14:creationId xmlns:p14="http://schemas.microsoft.com/office/powerpoint/2010/main" val="37025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91580-08B3-B58D-0BE1-2E9A31EC2B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04BB0-26FF-5880-6577-207CB728740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Lesson Background</a:t>
            </a:r>
          </a:p>
        </p:txBody>
      </p:sp>
      <p:sp>
        <p:nvSpPr>
          <p:cNvPr id="14" name="Content Placeholder 13">
            <a:extLst>
              <a:ext uri="{FF2B5EF4-FFF2-40B4-BE49-F238E27FC236}">
                <a16:creationId xmlns:a16="http://schemas.microsoft.com/office/drawing/2014/main" id="{D546BF2F-DD54-652F-724F-133D86E8DF99}"/>
              </a:ext>
            </a:extLst>
          </p:cNvPr>
          <p:cNvSpPr>
            <a:spLocks noGrp="1"/>
          </p:cNvSpPr>
          <p:nvPr>
            <p:ph idx="1"/>
          </p:nvPr>
        </p:nvSpPr>
        <p:spPr>
          <a:xfrm>
            <a:off x="1104900" y="1388853"/>
            <a:ext cx="9982200" cy="5305245"/>
          </a:xfrm>
        </p:spPr>
        <p:txBody>
          <a:bodyPr>
            <a:normAutofit fontScale="92500" lnSpcReduction="10000"/>
          </a:bodyPr>
          <a:lstStyle/>
          <a:p>
            <a:r>
              <a:rPr lang="en-US" sz="3200" dirty="0">
                <a:latin typeface="Calibri" panose="020F0502020204030204" pitchFamily="34" charset="0"/>
                <a:cs typeface="Calibri" panose="020F0502020204030204" pitchFamily="34" charset="0"/>
              </a:rPr>
              <a:t>The selection of Matthias was the first official act of the Apostles without Jesus’ physical presence and because the Lord wasn’t there, some today question Matthias being an apostle</a:t>
            </a:r>
          </a:p>
          <a:p>
            <a:r>
              <a:rPr lang="en-US" sz="3200" dirty="0">
                <a:latin typeface="Calibri" panose="020F0502020204030204" pitchFamily="34" charset="0"/>
                <a:cs typeface="Calibri" panose="020F0502020204030204" pitchFamily="34" charset="0"/>
              </a:rPr>
              <a:t>People who question Matthias’ apostleship point to the call of Paul by Jesus on the Damascus Road as the Lord’s personal selection of Judas’ replacement </a:t>
            </a:r>
          </a:p>
          <a:p>
            <a:r>
              <a:rPr lang="en-US" sz="3200" dirty="0">
                <a:latin typeface="Calibri" panose="020F0502020204030204" pitchFamily="34" charset="0"/>
                <a:cs typeface="Calibri" panose="020F0502020204030204" pitchFamily="34" charset="0"/>
              </a:rPr>
              <a:t>Read Acts 9:15.</a:t>
            </a:r>
          </a:p>
          <a:p>
            <a:r>
              <a:rPr lang="en-US" sz="3200" dirty="0">
                <a:latin typeface="Calibri" panose="020F0502020204030204" pitchFamily="34" charset="0"/>
                <a:cs typeface="Calibri" panose="020F0502020204030204" pitchFamily="34" charset="0"/>
              </a:rPr>
              <a:t>Therefore, it is clear in the Savior’s own words that Paul was definitely chosen to be an apostle</a:t>
            </a:r>
          </a:p>
          <a:p>
            <a:r>
              <a:rPr lang="en-US" sz="3200" dirty="0">
                <a:latin typeface="Calibri" panose="020F0502020204030204" pitchFamily="34" charset="0"/>
                <a:cs typeface="Calibri" panose="020F0502020204030204" pitchFamily="34" charset="0"/>
              </a:rPr>
              <a:t>But does Paul’s apostleship cancel out Matthias’ apostleship?</a:t>
            </a:r>
          </a:p>
        </p:txBody>
      </p:sp>
      <p:sp>
        <p:nvSpPr>
          <p:cNvPr id="2" name="Slide Number Placeholder 1"/>
          <p:cNvSpPr>
            <a:spLocks noGrp="1"/>
          </p:cNvSpPr>
          <p:nvPr>
            <p:ph type="sldNum" sz="quarter" idx="12"/>
          </p:nvPr>
        </p:nvSpPr>
        <p:spPr/>
        <p:txBody>
          <a:bodyPr/>
          <a:lstStyle/>
          <a:p>
            <a:fld id="{0FF54DE5-C571-48E8-A5BC-B369434E2F44}" type="slidenum">
              <a:rPr lang="en-US" smtClean="0"/>
              <a:t>8</a:t>
            </a:fld>
            <a:endParaRPr lang="en-US"/>
          </a:p>
        </p:txBody>
      </p:sp>
    </p:spTree>
    <p:extLst>
      <p:ext uri="{BB962C8B-B14F-4D97-AF65-F5344CB8AC3E}">
        <p14:creationId xmlns:p14="http://schemas.microsoft.com/office/powerpoint/2010/main" val="348659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Who Was Matthias?</a:t>
            </a:r>
          </a:p>
        </p:txBody>
      </p:sp>
      <p:sp>
        <p:nvSpPr>
          <p:cNvPr id="14" name="Content Placeholder 13"/>
          <p:cNvSpPr>
            <a:spLocks noGrp="1"/>
          </p:cNvSpPr>
          <p:nvPr>
            <p:ph idx="1"/>
          </p:nvPr>
        </p:nvSpPr>
        <p:spPr>
          <a:xfrm>
            <a:off x="1104900" y="1449238"/>
            <a:ext cx="10661530" cy="5115464"/>
          </a:xfrm>
        </p:spPr>
        <p:txBody>
          <a:bodyPr>
            <a:noAutofit/>
          </a:bodyPr>
          <a:lstStyle/>
          <a:p>
            <a:pPr marL="514350" indent="-514350">
              <a:buFont typeface="+mj-lt"/>
              <a:buAutoNum type="arabicPeriod"/>
            </a:pPr>
            <a:r>
              <a:rPr lang="en-US" sz="3200" b="1" u="sng" dirty="0">
                <a:latin typeface="Calibri" panose="020F0502020204030204" pitchFamily="34" charset="0"/>
                <a:cs typeface="Calibri" panose="020F0502020204030204" pitchFamily="34" charset="0"/>
              </a:rPr>
              <a:t>Who Was Matthias?</a:t>
            </a:r>
            <a:endParaRPr lang="en-US" sz="3200" i="1" dirty="0">
              <a:latin typeface="Calibri" panose="020F0502020204030204" pitchFamily="34" charset="0"/>
              <a:cs typeface="Calibri" panose="020F0502020204030204" pitchFamily="34" charset="0"/>
            </a:endParaRPr>
          </a:p>
          <a:p>
            <a:r>
              <a:rPr lang="en-US" sz="3000" dirty="0">
                <a:latin typeface="Calibri" panose="020F0502020204030204" pitchFamily="34" charset="0"/>
                <a:cs typeface="Calibri" panose="020F0502020204030204" pitchFamily="34" charset="0"/>
              </a:rPr>
              <a:t>The Bible only mentions Matthias by name in Acts 1</a:t>
            </a:r>
          </a:p>
          <a:p>
            <a:r>
              <a:rPr lang="en-US" sz="3000" dirty="0">
                <a:latin typeface="Calibri" panose="020F0502020204030204" pitchFamily="34" charset="0"/>
                <a:cs typeface="Calibri" panose="020F0502020204030204" pitchFamily="34" charset="0"/>
              </a:rPr>
              <a:t>But based on Peter’s statement that only those who had been with Jesus throughout His earthly ministry would be considered to replace Judas, we know that Matthias must have been one of the 70 disciples mentioned in </a:t>
            </a:r>
            <a:r>
              <a:rPr lang="en-US" sz="3000" b="1" dirty="0">
                <a:latin typeface="Calibri" panose="020F0502020204030204" pitchFamily="34" charset="0"/>
                <a:cs typeface="Calibri" panose="020F0502020204030204" pitchFamily="34" charset="0"/>
              </a:rPr>
              <a:t>Luke 10:1</a:t>
            </a:r>
          </a:p>
          <a:p>
            <a:r>
              <a:rPr lang="en-US" sz="3000" dirty="0">
                <a:latin typeface="Calibri" panose="020F0502020204030204" pitchFamily="34" charset="0"/>
                <a:cs typeface="Calibri" panose="020F0502020204030204" pitchFamily="34" charset="0"/>
              </a:rPr>
              <a:t>Even today, there are groups that recognize Matthias’ apostleship and annually honor his ministry.  In the west, Matthias’ life is celebrated on May 14; in some Anglican church on February 24; in the Orthodox church on August 9</a:t>
            </a:r>
            <a:endParaRPr lang="en-US" sz="26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0FF54DE5-C571-48E8-A5BC-B369434E2F44}" type="slidenum">
              <a:rPr lang="en-US" smtClean="0"/>
              <a:t>9</a:t>
            </a:fld>
            <a:endParaRPr lang="en-US"/>
          </a:p>
        </p:txBody>
      </p:sp>
    </p:spTree>
    <p:extLst>
      <p:ext uri="{BB962C8B-B14F-4D97-AF65-F5344CB8AC3E}">
        <p14:creationId xmlns:p14="http://schemas.microsoft.com/office/powerpoint/2010/main" val="9232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4873beb7-5857-4685-be1f-d57550cc96cc"/>
    <ds:schemaRef ds:uri="http://www.w3.org/XML/1998/namespace"/>
    <ds:schemaRef ds:uri="http://purl.org/dc/dcmityp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12416</TotalTime>
  <Words>1868</Words>
  <Application>Microsoft Macintosh PowerPoint</Application>
  <PresentationFormat>Widescreen</PresentationFormat>
  <Paragraphs>170</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Euphemia</vt:lpstr>
      <vt:lpstr>Plantagenet Cherokee</vt:lpstr>
      <vt:lpstr>system-ui</vt:lpstr>
      <vt:lpstr>Wingdings</vt:lpstr>
      <vt:lpstr>Academic Literature 16x9</vt:lpstr>
      <vt:lpstr>Mt Zion Baptist Church Bible Study</vt:lpstr>
      <vt:lpstr>Scripture Text</vt:lpstr>
      <vt:lpstr>Scripture Text</vt:lpstr>
      <vt:lpstr>Scripture Text</vt:lpstr>
      <vt:lpstr>Scripture Text</vt:lpstr>
      <vt:lpstr>Lesson Background</vt:lpstr>
      <vt:lpstr>Lesson Background</vt:lpstr>
      <vt:lpstr>Lesson Background</vt:lpstr>
      <vt:lpstr>Who Was Matthias?</vt:lpstr>
      <vt:lpstr>What Is An Apostle?</vt:lpstr>
      <vt:lpstr>What Is An Apostle?</vt:lpstr>
      <vt:lpstr>Apostolic Criteria</vt:lpstr>
      <vt:lpstr>Apostolic Criteria</vt:lpstr>
      <vt:lpstr>Apostolic Criteria</vt:lpstr>
      <vt:lpstr>Apostolic Criteria</vt:lpstr>
      <vt:lpstr>Apostolic Criteria</vt:lpstr>
      <vt:lpstr>Apostolic Criteria</vt:lpstr>
      <vt:lpstr>Apostolic Criteria</vt:lpstr>
      <vt:lpstr>Apostolic Criteria</vt:lpstr>
      <vt:lpstr>Apostolic Criteria</vt:lpstr>
      <vt:lpstr>Conclusion</vt:lpstr>
      <vt:lpstr>Conclusion</vt:lpstr>
      <vt:lpstr>Questions</vt:lpstr>
      <vt:lpstr>Thank You and God Bless You</vt:lpstr>
    </vt:vector>
  </TitlesOfParts>
  <Company>International Paper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Trinity CME Church Virtual Prayer and Bible Study</dc:title>
  <dc:creator>Todd Legette</dc:creator>
  <cp:lastModifiedBy>Anthony Beck</cp:lastModifiedBy>
  <cp:revision>255</cp:revision>
  <cp:lastPrinted>2024-08-27T19:23:53Z</cp:lastPrinted>
  <dcterms:created xsi:type="dcterms:W3CDTF">2021-06-02T15:27:21Z</dcterms:created>
  <dcterms:modified xsi:type="dcterms:W3CDTF">2024-08-30T17:26:48Z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