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3" r:id="rId3"/>
    <p:sldId id="257" r:id="rId4"/>
    <p:sldId id="258" r:id="rId5"/>
    <p:sldId id="259" r:id="rId6"/>
    <p:sldId id="260" r:id="rId7"/>
    <p:sldId id="261" r:id="rId8"/>
    <p:sldId id="262" r:id="rId9"/>
    <p:sldId id="264" r:id="rId10"/>
    <p:sldId id="265" r:id="rId11"/>
    <p:sldId id="266" r:id="rId12"/>
    <p:sldId id="267" r:id="rId13"/>
    <p:sldId id="268" r:id="rId14"/>
    <p:sldId id="269" r:id="rId15"/>
    <p:sldId id="270" r:id="rId16"/>
    <p:sldId id="271" r:id="rId17"/>
    <p:sldId id="272" r:id="rId18"/>
    <p:sldId id="273"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3B0B74-B366-40B8-B26C-2069496C47C5}" v="2" dt="2024-10-14T22:36:04.4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74"/>
  </p:normalViewPr>
  <p:slideViewPr>
    <p:cSldViewPr snapToGrid="0">
      <p:cViewPr varScale="1">
        <p:scale>
          <a:sx n="124" d="100"/>
          <a:sy n="124" d="100"/>
        </p:scale>
        <p:origin x="6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4879EED-8996-43F8-A6D6-7AAB7B939E8A}" type="datetimeFigureOut">
              <a:rPr lang="en-US" smtClean="0"/>
              <a:t>11/2/24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33DD5AC-5F34-4C94-B6C6-DBFB02FA44F7}" type="slidenum">
              <a:rPr lang="en-US" smtClean="0"/>
              <a:t>‹#›</a:t>
            </a:fld>
            <a:endParaRPr lang="en-US"/>
          </a:p>
        </p:txBody>
      </p:sp>
    </p:spTree>
    <p:extLst>
      <p:ext uri="{BB962C8B-B14F-4D97-AF65-F5344CB8AC3E}">
        <p14:creationId xmlns:p14="http://schemas.microsoft.com/office/powerpoint/2010/main" val="716908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3DD5AC-5F34-4C94-B6C6-DBFB02FA44F7}" type="slidenum">
              <a:rPr lang="en-US" smtClean="0"/>
              <a:t>2</a:t>
            </a:fld>
            <a:endParaRPr lang="en-US"/>
          </a:p>
        </p:txBody>
      </p:sp>
    </p:spTree>
    <p:extLst>
      <p:ext uri="{BB962C8B-B14F-4D97-AF65-F5344CB8AC3E}">
        <p14:creationId xmlns:p14="http://schemas.microsoft.com/office/powerpoint/2010/main" val="1243028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126B1-EDE9-2EBC-D01F-CBFD74872E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E3125F-FDCE-E51C-53C5-931D6357B0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0D2B77-E008-A235-237F-1B9E928B64D9}"/>
              </a:ext>
            </a:extLst>
          </p:cNvPr>
          <p:cNvSpPr>
            <a:spLocks noGrp="1"/>
          </p:cNvSpPr>
          <p:nvPr>
            <p:ph type="dt" sz="half" idx="10"/>
          </p:nvPr>
        </p:nvSpPr>
        <p:spPr/>
        <p:txBody>
          <a:bodyPr/>
          <a:lstStyle/>
          <a:p>
            <a:fld id="{6830E6B8-B25E-48DA-954D-7B43E2A88E67}" type="datetime1">
              <a:rPr lang="en-US" smtClean="0"/>
              <a:t>11/2/24</a:t>
            </a:fld>
            <a:endParaRPr lang="en-US"/>
          </a:p>
        </p:txBody>
      </p:sp>
      <p:sp>
        <p:nvSpPr>
          <p:cNvPr id="5" name="Footer Placeholder 4">
            <a:extLst>
              <a:ext uri="{FF2B5EF4-FFF2-40B4-BE49-F238E27FC236}">
                <a16:creationId xmlns:a16="http://schemas.microsoft.com/office/drawing/2014/main" id="{34AD7895-2407-5CB6-C870-3AD090B16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D8CBAC-D8F1-CDC6-492C-CE56E436B90D}"/>
              </a:ext>
            </a:extLst>
          </p:cNvPr>
          <p:cNvSpPr>
            <a:spLocks noGrp="1"/>
          </p:cNvSpPr>
          <p:nvPr>
            <p:ph type="sldNum" sz="quarter" idx="12"/>
          </p:nvPr>
        </p:nvSpPr>
        <p:spPr/>
        <p:txBody>
          <a:bodyPr/>
          <a:lstStyle/>
          <a:p>
            <a:fld id="{D2DBB35D-F01D-4AF9-A2B9-E89AD5A2E427}" type="slidenum">
              <a:rPr lang="en-US" smtClean="0"/>
              <a:t>‹#›</a:t>
            </a:fld>
            <a:endParaRPr lang="en-US"/>
          </a:p>
        </p:txBody>
      </p:sp>
    </p:spTree>
    <p:extLst>
      <p:ext uri="{BB962C8B-B14F-4D97-AF65-F5344CB8AC3E}">
        <p14:creationId xmlns:p14="http://schemas.microsoft.com/office/powerpoint/2010/main" val="115964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56F57-AD4A-E199-BDFC-B278A53454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2AD1F5-946E-9D29-0B2C-221EAF2865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4B3B0A-7099-EAE3-8606-CB1FB2726E86}"/>
              </a:ext>
            </a:extLst>
          </p:cNvPr>
          <p:cNvSpPr>
            <a:spLocks noGrp="1"/>
          </p:cNvSpPr>
          <p:nvPr>
            <p:ph type="dt" sz="half" idx="10"/>
          </p:nvPr>
        </p:nvSpPr>
        <p:spPr/>
        <p:txBody>
          <a:bodyPr/>
          <a:lstStyle/>
          <a:p>
            <a:fld id="{12F350B8-8E68-4B52-8897-74D3737A9A83}" type="datetime1">
              <a:rPr lang="en-US" smtClean="0"/>
              <a:t>11/2/24</a:t>
            </a:fld>
            <a:endParaRPr lang="en-US"/>
          </a:p>
        </p:txBody>
      </p:sp>
      <p:sp>
        <p:nvSpPr>
          <p:cNvPr id="5" name="Footer Placeholder 4">
            <a:extLst>
              <a:ext uri="{FF2B5EF4-FFF2-40B4-BE49-F238E27FC236}">
                <a16:creationId xmlns:a16="http://schemas.microsoft.com/office/drawing/2014/main" id="{15792966-CE6A-CCC5-62CB-740AA59F24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DF0D16-6A1D-3527-EC2C-A228A94124DD}"/>
              </a:ext>
            </a:extLst>
          </p:cNvPr>
          <p:cNvSpPr>
            <a:spLocks noGrp="1"/>
          </p:cNvSpPr>
          <p:nvPr>
            <p:ph type="sldNum" sz="quarter" idx="12"/>
          </p:nvPr>
        </p:nvSpPr>
        <p:spPr/>
        <p:txBody>
          <a:bodyPr/>
          <a:lstStyle/>
          <a:p>
            <a:fld id="{D2DBB35D-F01D-4AF9-A2B9-E89AD5A2E427}" type="slidenum">
              <a:rPr lang="en-US" smtClean="0"/>
              <a:t>‹#›</a:t>
            </a:fld>
            <a:endParaRPr lang="en-US"/>
          </a:p>
        </p:txBody>
      </p:sp>
    </p:spTree>
    <p:extLst>
      <p:ext uri="{BB962C8B-B14F-4D97-AF65-F5344CB8AC3E}">
        <p14:creationId xmlns:p14="http://schemas.microsoft.com/office/powerpoint/2010/main" val="1083776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E4CE36-EF95-D0DA-9CE2-C13E1931D3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0EFB5D-042F-FBC6-7BB3-6E383919EC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077E4D-1B5F-060D-8D25-43E47260460C}"/>
              </a:ext>
            </a:extLst>
          </p:cNvPr>
          <p:cNvSpPr>
            <a:spLocks noGrp="1"/>
          </p:cNvSpPr>
          <p:nvPr>
            <p:ph type="dt" sz="half" idx="10"/>
          </p:nvPr>
        </p:nvSpPr>
        <p:spPr/>
        <p:txBody>
          <a:bodyPr/>
          <a:lstStyle/>
          <a:p>
            <a:fld id="{00B2DFD9-4B98-4081-B041-436DBEABE1A8}" type="datetime1">
              <a:rPr lang="en-US" smtClean="0"/>
              <a:t>11/2/24</a:t>
            </a:fld>
            <a:endParaRPr lang="en-US"/>
          </a:p>
        </p:txBody>
      </p:sp>
      <p:sp>
        <p:nvSpPr>
          <p:cNvPr id="5" name="Footer Placeholder 4">
            <a:extLst>
              <a:ext uri="{FF2B5EF4-FFF2-40B4-BE49-F238E27FC236}">
                <a16:creationId xmlns:a16="http://schemas.microsoft.com/office/drawing/2014/main" id="{F948E8F2-80CE-45EF-2D1E-A9912BEE4A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6E1E8A-970A-2962-36C4-39AD5938CA59}"/>
              </a:ext>
            </a:extLst>
          </p:cNvPr>
          <p:cNvSpPr>
            <a:spLocks noGrp="1"/>
          </p:cNvSpPr>
          <p:nvPr>
            <p:ph type="sldNum" sz="quarter" idx="12"/>
          </p:nvPr>
        </p:nvSpPr>
        <p:spPr/>
        <p:txBody>
          <a:bodyPr/>
          <a:lstStyle/>
          <a:p>
            <a:fld id="{D2DBB35D-F01D-4AF9-A2B9-E89AD5A2E427}" type="slidenum">
              <a:rPr lang="en-US" smtClean="0"/>
              <a:t>‹#›</a:t>
            </a:fld>
            <a:endParaRPr lang="en-US"/>
          </a:p>
        </p:txBody>
      </p:sp>
    </p:spTree>
    <p:extLst>
      <p:ext uri="{BB962C8B-B14F-4D97-AF65-F5344CB8AC3E}">
        <p14:creationId xmlns:p14="http://schemas.microsoft.com/office/powerpoint/2010/main" val="4063743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4016A-0889-2319-FBD1-57C798CD26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05CB5B-CCE7-5D56-F64F-A22CBF02C8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99278D-BBA7-6761-3BDF-03089C1148B0}"/>
              </a:ext>
            </a:extLst>
          </p:cNvPr>
          <p:cNvSpPr>
            <a:spLocks noGrp="1"/>
          </p:cNvSpPr>
          <p:nvPr>
            <p:ph type="dt" sz="half" idx="10"/>
          </p:nvPr>
        </p:nvSpPr>
        <p:spPr/>
        <p:txBody>
          <a:bodyPr/>
          <a:lstStyle/>
          <a:p>
            <a:fld id="{C669D9C3-39C1-4B52-A87F-FECE9F224F6E}" type="datetime1">
              <a:rPr lang="en-US" smtClean="0"/>
              <a:t>11/2/24</a:t>
            </a:fld>
            <a:endParaRPr lang="en-US"/>
          </a:p>
        </p:txBody>
      </p:sp>
      <p:sp>
        <p:nvSpPr>
          <p:cNvPr id="5" name="Footer Placeholder 4">
            <a:extLst>
              <a:ext uri="{FF2B5EF4-FFF2-40B4-BE49-F238E27FC236}">
                <a16:creationId xmlns:a16="http://schemas.microsoft.com/office/drawing/2014/main" id="{99474DE1-A412-7D73-026D-2029D1E4A5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E42233-723D-246A-3491-A53EB644A077}"/>
              </a:ext>
            </a:extLst>
          </p:cNvPr>
          <p:cNvSpPr>
            <a:spLocks noGrp="1"/>
          </p:cNvSpPr>
          <p:nvPr>
            <p:ph type="sldNum" sz="quarter" idx="12"/>
          </p:nvPr>
        </p:nvSpPr>
        <p:spPr/>
        <p:txBody>
          <a:bodyPr/>
          <a:lstStyle/>
          <a:p>
            <a:fld id="{D2DBB35D-F01D-4AF9-A2B9-E89AD5A2E427}" type="slidenum">
              <a:rPr lang="en-US" smtClean="0"/>
              <a:t>‹#›</a:t>
            </a:fld>
            <a:endParaRPr lang="en-US"/>
          </a:p>
        </p:txBody>
      </p:sp>
    </p:spTree>
    <p:extLst>
      <p:ext uri="{BB962C8B-B14F-4D97-AF65-F5344CB8AC3E}">
        <p14:creationId xmlns:p14="http://schemas.microsoft.com/office/powerpoint/2010/main" val="1600561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FEF78-2FB0-9C00-71CD-AE35B782F0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A65CC2-D5EE-4551-85F9-D331B13ED26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05E2AC-314C-9DF2-4D23-E76649966086}"/>
              </a:ext>
            </a:extLst>
          </p:cNvPr>
          <p:cNvSpPr>
            <a:spLocks noGrp="1"/>
          </p:cNvSpPr>
          <p:nvPr>
            <p:ph type="dt" sz="half" idx="10"/>
          </p:nvPr>
        </p:nvSpPr>
        <p:spPr/>
        <p:txBody>
          <a:bodyPr/>
          <a:lstStyle/>
          <a:p>
            <a:fld id="{332EBDB2-A6AC-4137-8494-7DACF6935E2A}" type="datetime1">
              <a:rPr lang="en-US" smtClean="0"/>
              <a:t>11/2/24</a:t>
            </a:fld>
            <a:endParaRPr lang="en-US"/>
          </a:p>
        </p:txBody>
      </p:sp>
      <p:sp>
        <p:nvSpPr>
          <p:cNvPr id="5" name="Footer Placeholder 4">
            <a:extLst>
              <a:ext uri="{FF2B5EF4-FFF2-40B4-BE49-F238E27FC236}">
                <a16:creationId xmlns:a16="http://schemas.microsoft.com/office/drawing/2014/main" id="{558BF406-6217-DF9B-4ED1-5091B21E43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E95581-B26E-55FE-8813-054FBA54732E}"/>
              </a:ext>
            </a:extLst>
          </p:cNvPr>
          <p:cNvSpPr>
            <a:spLocks noGrp="1"/>
          </p:cNvSpPr>
          <p:nvPr>
            <p:ph type="sldNum" sz="quarter" idx="12"/>
          </p:nvPr>
        </p:nvSpPr>
        <p:spPr/>
        <p:txBody>
          <a:bodyPr/>
          <a:lstStyle/>
          <a:p>
            <a:fld id="{D2DBB35D-F01D-4AF9-A2B9-E89AD5A2E427}" type="slidenum">
              <a:rPr lang="en-US" smtClean="0"/>
              <a:t>‹#›</a:t>
            </a:fld>
            <a:endParaRPr lang="en-US"/>
          </a:p>
        </p:txBody>
      </p:sp>
    </p:spTree>
    <p:extLst>
      <p:ext uri="{BB962C8B-B14F-4D97-AF65-F5344CB8AC3E}">
        <p14:creationId xmlns:p14="http://schemas.microsoft.com/office/powerpoint/2010/main" val="2881758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B9560-B1A4-690A-3134-EBE82846DC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57D345-5819-BA8C-2A8C-3CDCDAC5C4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CF2507-572E-6D20-5594-86501C80EC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CF43BE-3A1E-382B-29CC-8641A240C404}"/>
              </a:ext>
            </a:extLst>
          </p:cNvPr>
          <p:cNvSpPr>
            <a:spLocks noGrp="1"/>
          </p:cNvSpPr>
          <p:nvPr>
            <p:ph type="dt" sz="half" idx="10"/>
          </p:nvPr>
        </p:nvSpPr>
        <p:spPr/>
        <p:txBody>
          <a:bodyPr/>
          <a:lstStyle/>
          <a:p>
            <a:fld id="{1C1B3116-7E23-4775-9CF9-EFFC732680C1}" type="datetime1">
              <a:rPr lang="en-US" smtClean="0"/>
              <a:t>11/2/24</a:t>
            </a:fld>
            <a:endParaRPr lang="en-US"/>
          </a:p>
        </p:txBody>
      </p:sp>
      <p:sp>
        <p:nvSpPr>
          <p:cNvPr id="6" name="Footer Placeholder 5">
            <a:extLst>
              <a:ext uri="{FF2B5EF4-FFF2-40B4-BE49-F238E27FC236}">
                <a16:creationId xmlns:a16="http://schemas.microsoft.com/office/drawing/2014/main" id="{DFEA5FB7-815B-CA56-A102-B255CB7914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F48F2C-28DD-F439-5EFB-AA3A93F0BC2A}"/>
              </a:ext>
            </a:extLst>
          </p:cNvPr>
          <p:cNvSpPr>
            <a:spLocks noGrp="1"/>
          </p:cNvSpPr>
          <p:nvPr>
            <p:ph type="sldNum" sz="quarter" idx="12"/>
          </p:nvPr>
        </p:nvSpPr>
        <p:spPr/>
        <p:txBody>
          <a:bodyPr/>
          <a:lstStyle/>
          <a:p>
            <a:fld id="{D2DBB35D-F01D-4AF9-A2B9-E89AD5A2E427}" type="slidenum">
              <a:rPr lang="en-US" smtClean="0"/>
              <a:t>‹#›</a:t>
            </a:fld>
            <a:endParaRPr lang="en-US"/>
          </a:p>
        </p:txBody>
      </p:sp>
    </p:spTree>
    <p:extLst>
      <p:ext uri="{BB962C8B-B14F-4D97-AF65-F5344CB8AC3E}">
        <p14:creationId xmlns:p14="http://schemas.microsoft.com/office/powerpoint/2010/main" val="1702239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1ACFD-EE58-56F2-369C-8E4A7598F5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A11C56-9817-CA5A-2063-55C532F329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7A2AB6-7B7D-D28E-DDC0-0D6DDE5851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60575D-6B8D-FC7F-DED4-C83905ED2F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3FD2A3-6CAD-4874-D273-4F8A7756A3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894FB2-E2D5-23E2-0EFA-AB0AF12C7D8D}"/>
              </a:ext>
            </a:extLst>
          </p:cNvPr>
          <p:cNvSpPr>
            <a:spLocks noGrp="1"/>
          </p:cNvSpPr>
          <p:nvPr>
            <p:ph type="dt" sz="half" idx="10"/>
          </p:nvPr>
        </p:nvSpPr>
        <p:spPr/>
        <p:txBody>
          <a:bodyPr/>
          <a:lstStyle/>
          <a:p>
            <a:fld id="{3FF18FDB-BC2E-487A-AF66-298D9CF88BEE}" type="datetime1">
              <a:rPr lang="en-US" smtClean="0"/>
              <a:t>11/2/24</a:t>
            </a:fld>
            <a:endParaRPr lang="en-US"/>
          </a:p>
        </p:txBody>
      </p:sp>
      <p:sp>
        <p:nvSpPr>
          <p:cNvPr id="8" name="Footer Placeholder 7">
            <a:extLst>
              <a:ext uri="{FF2B5EF4-FFF2-40B4-BE49-F238E27FC236}">
                <a16:creationId xmlns:a16="http://schemas.microsoft.com/office/drawing/2014/main" id="{D5994F71-59C6-BE7B-F54D-F379877351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D04CC6-D0D3-7342-C107-0B877245299A}"/>
              </a:ext>
            </a:extLst>
          </p:cNvPr>
          <p:cNvSpPr>
            <a:spLocks noGrp="1"/>
          </p:cNvSpPr>
          <p:nvPr>
            <p:ph type="sldNum" sz="quarter" idx="12"/>
          </p:nvPr>
        </p:nvSpPr>
        <p:spPr/>
        <p:txBody>
          <a:bodyPr/>
          <a:lstStyle/>
          <a:p>
            <a:fld id="{D2DBB35D-F01D-4AF9-A2B9-E89AD5A2E427}" type="slidenum">
              <a:rPr lang="en-US" smtClean="0"/>
              <a:t>‹#›</a:t>
            </a:fld>
            <a:endParaRPr lang="en-US"/>
          </a:p>
        </p:txBody>
      </p:sp>
    </p:spTree>
    <p:extLst>
      <p:ext uri="{BB962C8B-B14F-4D97-AF65-F5344CB8AC3E}">
        <p14:creationId xmlns:p14="http://schemas.microsoft.com/office/powerpoint/2010/main" val="898159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663BF-7CA9-544E-012A-6740AF3E3F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090168-562F-B115-691E-E2DE1456E9E1}"/>
              </a:ext>
            </a:extLst>
          </p:cNvPr>
          <p:cNvSpPr>
            <a:spLocks noGrp="1"/>
          </p:cNvSpPr>
          <p:nvPr>
            <p:ph type="dt" sz="half" idx="10"/>
          </p:nvPr>
        </p:nvSpPr>
        <p:spPr/>
        <p:txBody>
          <a:bodyPr/>
          <a:lstStyle/>
          <a:p>
            <a:fld id="{85B2B498-3F0C-476E-AF4E-6FC1726FE356}" type="datetime1">
              <a:rPr lang="en-US" smtClean="0"/>
              <a:t>11/2/24</a:t>
            </a:fld>
            <a:endParaRPr lang="en-US"/>
          </a:p>
        </p:txBody>
      </p:sp>
      <p:sp>
        <p:nvSpPr>
          <p:cNvPr id="4" name="Footer Placeholder 3">
            <a:extLst>
              <a:ext uri="{FF2B5EF4-FFF2-40B4-BE49-F238E27FC236}">
                <a16:creationId xmlns:a16="http://schemas.microsoft.com/office/drawing/2014/main" id="{1ADEA534-7B0E-F22D-C93B-1FC0C0C00A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686C87-671F-9A99-12CF-2A0EFEF09BA3}"/>
              </a:ext>
            </a:extLst>
          </p:cNvPr>
          <p:cNvSpPr>
            <a:spLocks noGrp="1"/>
          </p:cNvSpPr>
          <p:nvPr>
            <p:ph type="sldNum" sz="quarter" idx="12"/>
          </p:nvPr>
        </p:nvSpPr>
        <p:spPr/>
        <p:txBody>
          <a:bodyPr/>
          <a:lstStyle/>
          <a:p>
            <a:fld id="{D2DBB35D-F01D-4AF9-A2B9-E89AD5A2E427}" type="slidenum">
              <a:rPr lang="en-US" smtClean="0"/>
              <a:t>‹#›</a:t>
            </a:fld>
            <a:endParaRPr lang="en-US"/>
          </a:p>
        </p:txBody>
      </p:sp>
    </p:spTree>
    <p:extLst>
      <p:ext uri="{BB962C8B-B14F-4D97-AF65-F5344CB8AC3E}">
        <p14:creationId xmlns:p14="http://schemas.microsoft.com/office/powerpoint/2010/main" val="3127177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B6CFF9-D337-8DC7-6A88-A68F46426D66}"/>
              </a:ext>
            </a:extLst>
          </p:cNvPr>
          <p:cNvSpPr>
            <a:spLocks noGrp="1"/>
          </p:cNvSpPr>
          <p:nvPr>
            <p:ph type="dt" sz="half" idx="10"/>
          </p:nvPr>
        </p:nvSpPr>
        <p:spPr/>
        <p:txBody>
          <a:bodyPr/>
          <a:lstStyle/>
          <a:p>
            <a:fld id="{CA4EA8FA-C3D1-467C-B4DA-7A70BC93063E}" type="datetime1">
              <a:rPr lang="en-US" smtClean="0"/>
              <a:t>11/2/24</a:t>
            </a:fld>
            <a:endParaRPr lang="en-US"/>
          </a:p>
        </p:txBody>
      </p:sp>
      <p:sp>
        <p:nvSpPr>
          <p:cNvPr id="3" name="Footer Placeholder 2">
            <a:extLst>
              <a:ext uri="{FF2B5EF4-FFF2-40B4-BE49-F238E27FC236}">
                <a16:creationId xmlns:a16="http://schemas.microsoft.com/office/drawing/2014/main" id="{103874A9-F485-2024-7BF8-D669B19D6B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666360-588D-5B71-D338-E01B649F32EF}"/>
              </a:ext>
            </a:extLst>
          </p:cNvPr>
          <p:cNvSpPr>
            <a:spLocks noGrp="1"/>
          </p:cNvSpPr>
          <p:nvPr>
            <p:ph type="sldNum" sz="quarter" idx="12"/>
          </p:nvPr>
        </p:nvSpPr>
        <p:spPr/>
        <p:txBody>
          <a:bodyPr/>
          <a:lstStyle/>
          <a:p>
            <a:fld id="{D2DBB35D-F01D-4AF9-A2B9-E89AD5A2E427}" type="slidenum">
              <a:rPr lang="en-US" smtClean="0"/>
              <a:t>‹#›</a:t>
            </a:fld>
            <a:endParaRPr lang="en-US"/>
          </a:p>
        </p:txBody>
      </p:sp>
    </p:spTree>
    <p:extLst>
      <p:ext uri="{BB962C8B-B14F-4D97-AF65-F5344CB8AC3E}">
        <p14:creationId xmlns:p14="http://schemas.microsoft.com/office/powerpoint/2010/main" val="858351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DBD21-4DC2-EEAB-EF6D-57E8A819AE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2DDA7B-920B-A5DB-9E98-B974D8F8D1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16D107-62B9-6021-2BC3-D08AC185A5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41D18E-B832-0B90-FBD9-878B77B740CD}"/>
              </a:ext>
            </a:extLst>
          </p:cNvPr>
          <p:cNvSpPr>
            <a:spLocks noGrp="1"/>
          </p:cNvSpPr>
          <p:nvPr>
            <p:ph type="dt" sz="half" idx="10"/>
          </p:nvPr>
        </p:nvSpPr>
        <p:spPr/>
        <p:txBody>
          <a:bodyPr/>
          <a:lstStyle/>
          <a:p>
            <a:fld id="{FEAEDA57-A783-48F7-A888-9097AEE94D71}" type="datetime1">
              <a:rPr lang="en-US" smtClean="0"/>
              <a:t>11/2/24</a:t>
            </a:fld>
            <a:endParaRPr lang="en-US"/>
          </a:p>
        </p:txBody>
      </p:sp>
      <p:sp>
        <p:nvSpPr>
          <p:cNvPr id="6" name="Footer Placeholder 5">
            <a:extLst>
              <a:ext uri="{FF2B5EF4-FFF2-40B4-BE49-F238E27FC236}">
                <a16:creationId xmlns:a16="http://schemas.microsoft.com/office/drawing/2014/main" id="{935CAB69-9F0F-B582-D78F-7EB9BCB075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C3B847-A023-9AF0-2B6B-911A52A11339}"/>
              </a:ext>
            </a:extLst>
          </p:cNvPr>
          <p:cNvSpPr>
            <a:spLocks noGrp="1"/>
          </p:cNvSpPr>
          <p:nvPr>
            <p:ph type="sldNum" sz="quarter" idx="12"/>
          </p:nvPr>
        </p:nvSpPr>
        <p:spPr/>
        <p:txBody>
          <a:bodyPr/>
          <a:lstStyle/>
          <a:p>
            <a:fld id="{D2DBB35D-F01D-4AF9-A2B9-E89AD5A2E427}" type="slidenum">
              <a:rPr lang="en-US" smtClean="0"/>
              <a:t>‹#›</a:t>
            </a:fld>
            <a:endParaRPr lang="en-US"/>
          </a:p>
        </p:txBody>
      </p:sp>
    </p:spTree>
    <p:extLst>
      <p:ext uri="{BB962C8B-B14F-4D97-AF65-F5344CB8AC3E}">
        <p14:creationId xmlns:p14="http://schemas.microsoft.com/office/powerpoint/2010/main" val="211453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EC53C-D4A7-24CC-B27E-197D8C52E6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898AF5-DA24-41A7-AE98-8B53F4CAB3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D7B592-8C2A-0714-D920-48BEEE006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5E4102-DFC7-5324-36F3-2562BBF38102}"/>
              </a:ext>
            </a:extLst>
          </p:cNvPr>
          <p:cNvSpPr>
            <a:spLocks noGrp="1"/>
          </p:cNvSpPr>
          <p:nvPr>
            <p:ph type="dt" sz="half" idx="10"/>
          </p:nvPr>
        </p:nvSpPr>
        <p:spPr/>
        <p:txBody>
          <a:bodyPr/>
          <a:lstStyle/>
          <a:p>
            <a:fld id="{B990DB44-6930-41A4-9251-924F2EC8A88D}" type="datetime1">
              <a:rPr lang="en-US" smtClean="0"/>
              <a:t>11/2/24</a:t>
            </a:fld>
            <a:endParaRPr lang="en-US"/>
          </a:p>
        </p:txBody>
      </p:sp>
      <p:sp>
        <p:nvSpPr>
          <p:cNvPr id="6" name="Footer Placeholder 5">
            <a:extLst>
              <a:ext uri="{FF2B5EF4-FFF2-40B4-BE49-F238E27FC236}">
                <a16:creationId xmlns:a16="http://schemas.microsoft.com/office/drawing/2014/main" id="{EDA02688-2E11-4B29-4967-F517AC0C98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66390F-0909-80C7-865D-F12E2F3E9078}"/>
              </a:ext>
            </a:extLst>
          </p:cNvPr>
          <p:cNvSpPr>
            <a:spLocks noGrp="1"/>
          </p:cNvSpPr>
          <p:nvPr>
            <p:ph type="sldNum" sz="quarter" idx="12"/>
          </p:nvPr>
        </p:nvSpPr>
        <p:spPr/>
        <p:txBody>
          <a:bodyPr/>
          <a:lstStyle/>
          <a:p>
            <a:fld id="{D2DBB35D-F01D-4AF9-A2B9-E89AD5A2E427}" type="slidenum">
              <a:rPr lang="en-US" smtClean="0"/>
              <a:t>‹#›</a:t>
            </a:fld>
            <a:endParaRPr lang="en-US"/>
          </a:p>
        </p:txBody>
      </p:sp>
    </p:spTree>
    <p:extLst>
      <p:ext uri="{BB962C8B-B14F-4D97-AF65-F5344CB8AC3E}">
        <p14:creationId xmlns:p14="http://schemas.microsoft.com/office/powerpoint/2010/main" val="3725024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F2CB52-56FB-902B-FD15-BFFC67E0BE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1DC2F1-1460-B2EA-9584-58A63FEDB5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B17EBD-5834-D405-3673-3D2DED473A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2A7FB56-9C0B-4C3D-8354-D750D64F5ADC}" type="datetime1">
              <a:rPr lang="en-US" smtClean="0"/>
              <a:t>11/2/24</a:t>
            </a:fld>
            <a:endParaRPr lang="en-US"/>
          </a:p>
        </p:txBody>
      </p:sp>
      <p:sp>
        <p:nvSpPr>
          <p:cNvPr id="5" name="Footer Placeholder 4">
            <a:extLst>
              <a:ext uri="{FF2B5EF4-FFF2-40B4-BE49-F238E27FC236}">
                <a16:creationId xmlns:a16="http://schemas.microsoft.com/office/drawing/2014/main" id="{1E2A4CDC-C4EA-95E8-6E62-952679FBE9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DCD4D54-D90A-37ED-AFEE-5D1D8D5E79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2DBB35D-F01D-4AF9-A2B9-E89AD5A2E427}" type="slidenum">
              <a:rPr lang="en-US" smtClean="0"/>
              <a:t>‹#›</a:t>
            </a:fld>
            <a:endParaRPr lang="en-US"/>
          </a:p>
        </p:txBody>
      </p:sp>
    </p:spTree>
    <p:extLst>
      <p:ext uri="{BB962C8B-B14F-4D97-AF65-F5344CB8AC3E}">
        <p14:creationId xmlns:p14="http://schemas.microsoft.com/office/powerpoint/2010/main" val="840592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99D65-C390-9F93-DDA3-D3CB45D25198}"/>
              </a:ext>
            </a:extLst>
          </p:cNvPr>
          <p:cNvSpPr>
            <a:spLocks noGrp="1"/>
          </p:cNvSpPr>
          <p:nvPr>
            <p:ph type="ctrTitle"/>
          </p:nvPr>
        </p:nvSpPr>
        <p:spPr>
          <a:xfrm>
            <a:off x="1425262" y="437883"/>
            <a:ext cx="9242738" cy="2640588"/>
          </a:xfrm>
        </p:spPr>
        <p:txBody>
          <a:bodyPr>
            <a:normAutofit fontScale="90000"/>
          </a:bodyPr>
          <a:lstStyle/>
          <a:p>
            <a:pPr marL="0" marR="0" hangingPunct="0">
              <a:lnSpc>
                <a:spcPct val="115000"/>
              </a:lnSpc>
              <a:spcBef>
                <a:spcPts val="0"/>
              </a:spcBef>
              <a:spcAft>
                <a:spcPts val="1000"/>
              </a:spcAft>
            </a:pPr>
            <a:br>
              <a:rPr lang="en-US" sz="1800" b="1" kern="150" dirty="0">
                <a:effectLst/>
                <a:latin typeface="Arial" panose="020B0604020202020204" pitchFamily="34" charset="0"/>
                <a:ea typeface="Arial" panose="020B0604020202020204" pitchFamily="34" charset="0"/>
                <a:cs typeface="Times New Roman" panose="02020603050405020304" pitchFamily="18" charset="0"/>
              </a:rPr>
            </a:br>
            <a:br>
              <a:rPr lang="en-US" sz="1800" b="1" kern="150" dirty="0">
                <a:effectLst/>
                <a:latin typeface="Arial" panose="020B0604020202020204" pitchFamily="34" charset="0"/>
                <a:ea typeface="Arial" panose="020B0604020202020204" pitchFamily="34" charset="0"/>
                <a:cs typeface="Times New Roman" panose="02020603050405020304" pitchFamily="18" charset="0"/>
              </a:rPr>
            </a:br>
            <a:br>
              <a:rPr lang="en-US" sz="1800" b="1" kern="150" dirty="0">
                <a:effectLst/>
                <a:latin typeface="Arial" panose="020B0604020202020204" pitchFamily="34" charset="0"/>
                <a:ea typeface="Arial" panose="020B0604020202020204" pitchFamily="34" charset="0"/>
                <a:cs typeface="Times New Roman" panose="02020603050405020304" pitchFamily="18" charset="0"/>
              </a:rPr>
            </a:br>
            <a:br>
              <a:rPr lang="en-US" sz="1800" b="1" kern="150" dirty="0">
                <a:effectLst/>
                <a:latin typeface="Arial" panose="020B0604020202020204" pitchFamily="34" charset="0"/>
                <a:ea typeface="Arial" panose="020B0604020202020204" pitchFamily="34" charset="0"/>
                <a:cs typeface="Times New Roman" panose="02020603050405020304" pitchFamily="18" charset="0"/>
              </a:rPr>
            </a:br>
            <a:br>
              <a:rPr lang="en-US" sz="1800" b="1" kern="150" dirty="0">
                <a:effectLst/>
                <a:latin typeface="Arial" panose="020B0604020202020204" pitchFamily="34" charset="0"/>
                <a:ea typeface="Arial" panose="020B0604020202020204" pitchFamily="34" charset="0"/>
                <a:cs typeface="Times New Roman" panose="02020603050405020304" pitchFamily="18" charset="0"/>
              </a:rPr>
            </a:br>
            <a:br>
              <a:rPr lang="en-US" sz="1800" b="1" kern="150" dirty="0">
                <a:effectLst/>
                <a:latin typeface="Arial" panose="020B0604020202020204" pitchFamily="34" charset="0"/>
                <a:ea typeface="Arial" panose="020B0604020202020204" pitchFamily="34" charset="0"/>
                <a:cs typeface="Times New Roman" panose="02020603050405020304" pitchFamily="18" charset="0"/>
              </a:rPr>
            </a:br>
            <a:br>
              <a:rPr lang="en-US" sz="1800" b="1" kern="150" dirty="0">
                <a:effectLst/>
                <a:latin typeface="Arial" panose="020B0604020202020204" pitchFamily="34" charset="0"/>
                <a:ea typeface="Arial" panose="020B0604020202020204" pitchFamily="34" charset="0"/>
                <a:cs typeface="Times New Roman" panose="02020603050405020304" pitchFamily="18" charset="0"/>
              </a:rPr>
            </a:br>
            <a:br>
              <a:rPr lang="en-US" sz="1800" b="1" kern="150" dirty="0">
                <a:latin typeface="Arial" panose="020B0604020202020204" pitchFamily="34" charset="0"/>
                <a:ea typeface="Arial" panose="020B0604020202020204" pitchFamily="34" charset="0"/>
                <a:cs typeface="Times New Roman" panose="02020603050405020304" pitchFamily="18" charset="0"/>
              </a:rPr>
            </a:br>
            <a:br>
              <a:rPr lang="en-US" sz="1800" b="1" kern="150" dirty="0">
                <a:latin typeface="Arial" panose="020B0604020202020204" pitchFamily="34" charset="0"/>
                <a:ea typeface="Arial" panose="020B0604020202020204" pitchFamily="34" charset="0"/>
                <a:cs typeface="Times New Roman" panose="02020603050405020304" pitchFamily="18" charset="0"/>
              </a:rPr>
            </a:br>
            <a:br>
              <a:rPr lang="en-US" sz="1800" b="1" kern="150" dirty="0">
                <a:latin typeface="Arial" panose="020B0604020202020204" pitchFamily="34" charset="0"/>
                <a:ea typeface="Arial" panose="020B0604020202020204" pitchFamily="34" charset="0"/>
                <a:cs typeface="Times New Roman" panose="02020603050405020304" pitchFamily="18" charset="0"/>
              </a:rPr>
            </a:br>
            <a:br>
              <a:rPr lang="en-US" sz="1800" b="1" kern="150" dirty="0">
                <a:latin typeface="Arial" panose="020B0604020202020204" pitchFamily="34" charset="0"/>
                <a:ea typeface="Arial" panose="020B0604020202020204" pitchFamily="34" charset="0"/>
                <a:cs typeface="Times New Roman" panose="02020603050405020304" pitchFamily="18" charset="0"/>
              </a:rPr>
            </a:br>
            <a:br>
              <a:rPr lang="en-US" sz="1800" b="1" kern="150" dirty="0">
                <a:latin typeface="Arial" panose="020B0604020202020204" pitchFamily="34" charset="0"/>
                <a:ea typeface="Arial" panose="020B0604020202020204" pitchFamily="34" charset="0"/>
                <a:cs typeface="Times New Roman" panose="02020603050405020304" pitchFamily="18" charset="0"/>
              </a:rPr>
            </a:br>
            <a:br>
              <a:rPr lang="en-US" sz="1800" b="1" kern="150" dirty="0">
                <a:latin typeface="Arial" panose="020B0604020202020204" pitchFamily="34" charset="0"/>
                <a:ea typeface="Arial" panose="020B0604020202020204" pitchFamily="34" charset="0"/>
                <a:cs typeface="Times New Roman" panose="02020603050405020304" pitchFamily="18" charset="0"/>
              </a:rPr>
            </a:br>
            <a:br>
              <a:rPr lang="en-US" sz="1800" b="1" kern="150" dirty="0">
                <a:latin typeface="Arial" panose="020B0604020202020204" pitchFamily="34" charset="0"/>
                <a:ea typeface="Arial" panose="020B0604020202020204" pitchFamily="34" charset="0"/>
                <a:cs typeface="Times New Roman" panose="02020603050405020304" pitchFamily="18" charset="0"/>
              </a:rPr>
            </a:br>
            <a:br>
              <a:rPr lang="en-US" sz="1800" b="1" kern="150" dirty="0">
                <a:latin typeface="Arial" panose="020B0604020202020204" pitchFamily="34" charset="0"/>
                <a:ea typeface="Arial" panose="020B0604020202020204" pitchFamily="34" charset="0"/>
                <a:cs typeface="Times New Roman" panose="02020603050405020304" pitchFamily="18" charset="0"/>
              </a:rPr>
            </a:br>
            <a:r>
              <a:rPr lang="en-US" sz="3600" b="1" kern="150" dirty="0">
                <a:effectLst/>
                <a:latin typeface="Arial" panose="020B0604020202020204" pitchFamily="34" charset="0"/>
                <a:ea typeface="Arial" panose="020B0604020202020204" pitchFamily="34" charset="0"/>
                <a:cs typeface="Times New Roman" panose="02020603050405020304" pitchFamily="18" charset="0"/>
              </a:rPr>
              <a:t>Mt. ZION MISSIONARY BAPTIST CHURCH</a:t>
            </a:r>
            <a:br>
              <a:rPr lang="en-US" sz="3600" kern="150" dirty="0">
                <a:effectLst/>
                <a:latin typeface="Calibri" panose="020F0502020204030204" pitchFamily="34" charset="0"/>
                <a:ea typeface="Times New Roman" panose="02020603050405020304" pitchFamily="18" charset="0"/>
                <a:cs typeface="Times New Roman" panose="02020603050405020304" pitchFamily="18" charset="0"/>
              </a:rPr>
            </a:br>
            <a:r>
              <a:rPr lang="en-US" sz="3600" b="1" kern="150" dirty="0">
                <a:effectLst/>
                <a:latin typeface="Arial" panose="020B0604020202020204" pitchFamily="34" charset="0"/>
                <a:ea typeface="Arial" panose="020B0604020202020204" pitchFamily="34" charset="0"/>
                <a:cs typeface="Times New Roman" panose="02020603050405020304" pitchFamily="18" charset="0"/>
              </a:rPr>
              <a:t>Iron Shar</a:t>
            </a:r>
            <a:r>
              <a:rPr lang="en-US" sz="3600" b="1" u="sng" kern="150" dirty="0">
                <a:effectLst/>
                <a:latin typeface="Arial" panose="020B0604020202020204" pitchFamily="34" charset="0"/>
                <a:ea typeface="Arial" panose="020B0604020202020204" pitchFamily="34" charset="0"/>
                <a:cs typeface="Times New Roman" panose="02020603050405020304" pitchFamily="18" charset="0"/>
              </a:rPr>
              <a:t>p</a:t>
            </a:r>
            <a:r>
              <a:rPr lang="en-US" sz="3600" b="1" kern="150" dirty="0">
                <a:effectLst/>
                <a:latin typeface="Arial" panose="020B0604020202020204" pitchFamily="34" charset="0"/>
                <a:ea typeface="Arial" panose="020B0604020202020204" pitchFamily="34" charset="0"/>
                <a:cs typeface="Times New Roman" panose="02020603050405020304" pitchFamily="18" charset="0"/>
              </a:rPr>
              <a:t>ens Iron (Proverbs 27:17)</a:t>
            </a:r>
            <a:br>
              <a:rPr lang="en-US" sz="3600" kern="150" dirty="0">
                <a:effectLst/>
                <a:latin typeface="Calibri" panose="020F0502020204030204" pitchFamily="34" charset="0"/>
                <a:ea typeface="Times New Roman" panose="02020603050405020304" pitchFamily="18" charset="0"/>
                <a:cs typeface="Times New Roman" panose="02020603050405020304" pitchFamily="18" charset="0"/>
              </a:rPr>
            </a:br>
            <a:r>
              <a:rPr lang="en-US" sz="3600" b="1" kern="150" dirty="0">
                <a:effectLst/>
                <a:latin typeface="Arial" panose="020B0604020202020204" pitchFamily="34" charset="0"/>
                <a:ea typeface="Arial" panose="020B0604020202020204" pitchFamily="34" charset="0"/>
                <a:cs typeface="Times New Roman" panose="02020603050405020304" pitchFamily="18" charset="0"/>
              </a:rPr>
              <a:t>What Does It Really Mean And Look Like?</a:t>
            </a:r>
            <a:br>
              <a:rPr lang="en-US" sz="3600" b="1" kern="150" dirty="0">
                <a:effectLst/>
                <a:latin typeface="Arial" panose="020B0604020202020204" pitchFamily="34" charset="0"/>
                <a:ea typeface="Arial" panose="020B0604020202020204" pitchFamily="34" charset="0"/>
                <a:cs typeface="Times New Roman" panose="02020603050405020304" pitchFamily="18" charset="0"/>
              </a:rPr>
            </a:br>
            <a:r>
              <a:rPr lang="en-US" sz="3600" b="1" kern="150" dirty="0">
                <a:effectLst/>
                <a:latin typeface="Arial" panose="020B0604020202020204" pitchFamily="34" charset="0"/>
                <a:ea typeface="Arial" panose="020B0604020202020204" pitchFamily="34" charset="0"/>
                <a:cs typeface="Times New Roman" panose="02020603050405020304" pitchFamily="18" charset="0"/>
              </a:rPr>
              <a:t>Instructor – Minister John E. Cavanaugh</a:t>
            </a:r>
            <a:br>
              <a:rPr lang="en-US" sz="3600" kern="150" dirty="0">
                <a:effectLst/>
                <a:latin typeface="Calibri" panose="020F0502020204030204" pitchFamily="34" charset="0"/>
                <a:ea typeface="Times New Roman" panose="02020603050405020304" pitchFamily="18" charset="0"/>
                <a:cs typeface="Times New Roman" panose="02020603050405020304" pitchFamily="18" charset="0"/>
              </a:rPr>
            </a:br>
            <a:endParaRPr lang="en-US" sz="3600" dirty="0"/>
          </a:p>
        </p:txBody>
      </p:sp>
      <p:sp>
        <p:nvSpPr>
          <p:cNvPr id="3" name="Subtitle 2">
            <a:extLst>
              <a:ext uri="{FF2B5EF4-FFF2-40B4-BE49-F238E27FC236}">
                <a16:creationId xmlns:a16="http://schemas.microsoft.com/office/drawing/2014/main" id="{1BC6D49B-E23F-7B9A-7D5E-1C3439757495}"/>
              </a:ext>
            </a:extLst>
          </p:cNvPr>
          <p:cNvSpPr>
            <a:spLocks noGrp="1"/>
          </p:cNvSpPr>
          <p:nvPr>
            <p:ph type="subTitle" idx="1"/>
          </p:nvPr>
        </p:nvSpPr>
        <p:spPr/>
        <p:txBody>
          <a:bodyPr/>
          <a:lstStyle/>
          <a:p>
            <a:endParaRPr lang="en-US"/>
          </a:p>
        </p:txBody>
      </p:sp>
      <p:sp>
        <p:nvSpPr>
          <p:cNvPr id="4" name="Rectangle 2">
            <a:extLst>
              <a:ext uri="{FF2B5EF4-FFF2-40B4-BE49-F238E27FC236}">
                <a16:creationId xmlns:a16="http://schemas.microsoft.com/office/drawing/2014/main" id="{344D801B-8ACB-1941-4D2C-EED7DD5C69C4}"/>
              </a:ext>
            </a:extLst>
          </p:cNvPr>
          <p:cNvSpPr>
            <a:spLocks noChangeArrowheads="1"/>
          </p:cNvSpPr>
          <p:nvPr/>
        </p:nvSpPr>
        <p:spPr bwMode="auto">
          <a:xfrm>
            <a:off x="9861259" y="-80379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a:endParaRPr lang="en-US"/>
          </a:p>
        </p:txBody>
      </p:sp>
      <p:graphicFrame>
        <p:nvGraphicFramePr>
          <p:cNvPr id="5" name="Object 4">
            <a:extLst>
              <a:ext uri="{FF2B5EF4-FFF2-40B4-BE49-F238E27FC236}">
                <a16:creationId xmlns:a16="http://schemas.microsoft.com/office/drawing/2014/main" id="{7741BF4E-03AF-FC18-67D5-7C935C4A0B93}"/>
              </a:ext>
            </a:extLst>
          </p:cNvPr>
          <p:cNvGraphicFramePr>
            <a:graphicFrameLocks noChangeAspect="1"/>
          </p:cNvGraphicFramePr>
          <p:nvPr>
            <p:extLst>
              <p:ext uri="{D42A27DB-BD31-4B8C-83A1-F6EECF244321}">
                <p14:modId xmlns:p14="http://schemas.microsoft.com/office/powerpoint/2010/main" val="801208431"/>
              </p:ext>
            </p:extLst>
          </p:nvPr>
        </p:nvGraphicFramePr>
        <p:xfrm>
          <a:off x="2137893" y="2468881"/>
          <a:ext cx="7723365" cy="2788920"/>
        </p:xfrm>
        <a:graphic>
          <a:graphicData uri="http://schemas.openxmlformats.org/presentationml/2006/ole">
            <mc:AlternateContent xmlns:mc="http://schemas.openxmlformats.org/markup-compatibility/2006">
              <mc:Choice xmlns:v="urn:schemas-microsoft-com:vml" Requires="v">
                <p:oleObj name="Picture" r:id="rId2" imgW="6457143" imgH="9142857" progId="StaticMetafile">
                  <p:embed/>
                </p:oleObj>
              </mc:Choice>
              <mc:Fallback>
                <p:oleObj name="Picture" r:id="rId2" imgW="6457143" imgH="9142857" progId="StaticMetafile">
                  <p:embed/>
                  <p:pic>
                    <p:nvPicPr>
                      <p:cNvPr id="5" name="Object 4">
                        <a:extLst>
                          <a:ext uri="{FF2B5EF4-FFF2-40B4-BE49-F238E27FC236}">
                            <a16:creationId xmlns:a16="http://schemas.microsoft.com/office/drawing/2014/main" id="{7741BF4E-03AF-FC18-67D5-7C935C4A0B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7893" y="2468881"/>
                        <a:ext cx="7723365" cy="2788920"/>
                      </a:xfrm>
                      <a:prstGeom prst="rect">
                        <a:avLst/>
                      </a:prstGeom>
                      <a:noFill/>
                    </p:spPr>
                  </p:pic>
                </p:oleObj>
              </mc:Fallback>
            </mc:AlternateContent>
          </a:graphicData>
        </a:graphic>
      </p:graphicFrame>
      <p:sp>
        <p:nvSpPr>
          <p:cNvPr id="6" name="Slide Number Placeholder 5"/>
          <p:cNvSpPr>
            <a:spLocks noGrp="1"/>
          </p:cNvSpPr>
          <p:nvPr>
            <p:ph type="sldNum" sz="quarter" idx="12"/>
          </p:nvPr>
        </p:nvSpPr>
        <p:spPr/>
        <p:txBody>
          <a:bodyPr/>
          <a:lstStyle/>
          <a:p>
            <a:fld id="{D2DBB35D-F01D-4AF9-A2B9-E89AD5A2E427}" type="slidenum">
              <a:rPr lang="en-US" smtClean="0"/>
              <a:t>1</a:t>
            </a:fld>
            <a:endParaRPr lang="en-US"/>
          </a:p>
        </p:txBody>
      </p:sp>
    </p:spTree>
    <p:extLst>
      <p:ext uri="{BB962C8B-B14F-4D97-AF65-F5344CB8AC3E}">
        <p14:creationId xmlns:p14="http://schemas.microsoft.com/office/powerpoint/2010/main" val="2492828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124BB-59A5-4D81-99F8-986F7A5B73E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9FB8697-E1D7-1EF7-7BAD-D00F650CD1A2}"/>
              </a:ext>
            </a:extLst>
          </p:cNvPr>
          <p:cNvSpPr>
            <a:spLocks noGrp="1"/>
          </p:cNvSpPr>
          <p:nvPr>
            <p:ph idx="1"/>
          </p:nvPr>
        </p:nvSpPr>
        <p:spPr/>
        <p:txBody>
          <a:bodyPr/>
          <a:lstStyle/>
          <a:p>
            <a:pPr marL="0" indent="0" algn="ctr">
              <a:buNone/>
            </a:pPr>
            <a:r>
              <a:rPr lang="en-US" b="1" dirty="0"/>
              <a:t>What Does Iron Sharpening Iron Look Like? </a:t>
            </a:r>
          </a:p>
          <a:p>
            <a:pPr marL="0" indent="0">
              <a:buNone/>
            </a:pPr>
            <a:endParaRPr lang="en-US" dirty="0"/>
          </a:p>
          <a:p>
            <a:pPr marL="0" indent="0">
              <a:buNone/>
            </a:pPr>
            <a:r>
              <a:rPr lang="en-US" dirty="0"/>
              <a:t>"Iron sharpening iron" refers to the process of individuals or groups mutually influencing each other through constructive criticism, healthy competition or challenging interactions. </a:t>
            </a:r>
          </a:p>
        </p:txBody>
      </p:sp>
      <p:sp>
        <p:nvSpPr>
          <p:cNvPr id="4" name="Slide Number Placeholder 3"/>
          <p:cNvSpPr>
            <a:spLocks noGrp="1"/>
          </p:cNvSpPr>
          <p:nvPr>
            <p:ph type="sldNum" sz="quarter" idx="12"/>
          </p:nvPr>
        </p:nvSpPr>
        <p:spPr/>
        <p:txBody>
          <a:bodyPr/>
          <a:lstStyle/>
          <a:p>
            <a:fld id="{D2DBB35D-F01D-4AF9-A2B9-E89AD5A2E427}" type="slidenum">
              <a:rPr lang="en-US" smtClean="0"/>
              <a:t>10</a:t>
            </a:fld>
            <a:endParaRPr lang="en-US"/>
          </a:p>
        </p:txBody>
      </p:sp>
    </p:spTree>
    <p:extLst>
      <p:ext uri="{BB962C8B-B14F-4D97-AF65-F5344CB8AC3E}">
        <p14:creationId xmlns:p14="http://schemas.microsoft.com/office/powerpoint/2010/main" val="3999506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6B6B4-4C4E-A29A-E70C-A598971619FB}"/>
              </a:ext>
            </a:extLst>
          </p:cNvPr>
          <p:cNvSpPr>
            <a:spLocks noGrp="1"/>
          </p:cNvSpPr>
          <p:nvPr>
            <p:ph type="title"/>
          </p:nvPr>
        </p:nvSpPr>
        <p:spPr/>
        <p:txBody>
          <a:bodyPr/>
          <a:lstStyle/>
          <a:p>
            <a:pPr algn="ctr"/>
            <a:r>
              <a:rPr lang="en-US" dirty="0"/>
              <a:t>Here are some aspects of what it looks like:</a:t>
            </a:r>
          </a:p>
        </p:txBody>
      </p:sp>
      <p:sp>
        <p:nvSpPr>
          <p:cNvPr id="3" name="Content Placeholder 2">
            <a:extLst>
              <a:ext uri="{FF2B5EF4-FFF2-40B4-BE49-F238E27FC236}">
                <a16:creationId xmlns:a16="http://schemas.microsoft.com/office/drawing/2014/main" id="{3B0F011E-9B48-73AD-52B0-002D8E5831F9}"/>
              </a:ext>
            </a:extLst>
          </p:cNvPr>
          <p:cNvSpPr>
            <a:spLocks noGrp="1"/>
          </p:cNvSpPr>
          <p:nvPr>
            <p:ph idx="1"/>
          </p:nvPr>
        </p:nvSpPr>
        <p:spPr/>
        <p:txBody>
          <a:bodyPr/>
          <a:lstStyle/>
          <a:p>
            <a:endParaRPr lang="en-US" dirty="0"/>
          </a:p>
          <a:p>
            <a:r>
              <a:rPr lang="en-US" b="1" dirty="0"/>
              <a:t>Mutual Growth</a:t>
            </a:r>
            <a:r>
              <a:rPr lang="en-US" dirty="0"/>
              <a:t>: Individuals or groups engage in interactions that promote personal and collective growth. This can involve sharing knowledge, skills, and experiences. </a:t>
            </a:r>
          </a:p>
          <a:p>
            <a:r>
              <a:rPr lang="en-US" b="1" dirty="0"/>
              <a:t>Constructive Criticism</a:t>
            </a:r>
            <a:r>
              <a:rPr lang="en-US" dirty="0"/>
              <a:t>: Friends or family offer feedback and criticism with the intention of helping each other improve. The emphasis is on constructive input that leads to positive changes rather than criticism for its own sake.</a:t>
            </a:r>
          </a:p>
        </p:txBody>
      </p:sp>
      <p:sp>
        <p:nvSpPr>
          <p:cNvPr id="4" name="Slide Number Placeholder 3"/>
          <p:cNvSpPr>
            <a:spLocks noGrp="1"/>
          </p:cNvSpPr>
          <p:nvPr>
            <p:ph type="sldNum" sz="quarter" idx="12"/>
          </p:nvPr>
        </p:nvSpPr>
        <p:spPr/>
        <p:txBody>
          <a:bodyPr/>
          <a:lstStyle/>
          <a:p>
            <a:fld id="{D2DBB35D-F01D-4AF9-A2B9-E89AD5A2E427}" type="slidenum">
              <a:rPr lang="en-US" smtClean="0"/>
              <a:t>11</a:t>
            </a:fld>
            <a:endParaRPr lang="en-US"/>
          </a:p>
        </p:txBody>
      </p:sp>
    </p:spTree>
    <p:extLst>
      <p:ext uri="{BB962C8B-B14F-4D97-AF65-F5344CB8AC3E}">
        <p14:creationId xmlns:p14="http://schemas.microsoft.com/office/powerpoint/2010/main" val="313190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57A00-D280-7EFC-5B8E-D1431BBC071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7DE3489-3F42-2C7F-30F2-3B65A9825DBA}"/>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r>
              <a:rPr lang="en-US" b="1" dirty="0"/>
              <a:t>Proverbs 16:28</a:t>
            </a:r>
            <a:r>
              <a:rPr lang="en-US" dirty="0"/>
              <a:t>: "A dishonest man spreads strife, and a whisperer separates close friends."</a:t>
            </a:r>
          </a:p>
        </p:txBody>
      </p:sp>
      <p:sp>
        <p:nvSpPr>
          <p:cNvPr id="4" name="Slide Number Placeholder 3"/>
          <p:cNvSpPr>
            <a:spLocks noGrp="1"/>
          </p:cNvSpPr>
          <p:nvPr>
            <p:ph type="sldNum" sz="quarter" idx="12"/>
          </p:nvPr>
        </p:nvSpPr>
        <p:spPr/>
        <p:txBody>
          <a:bodyPr/>
          <a:lstStyle/>
          <a:p>
            <a:fld id="{D2DBB35D-F01D-4AF9-A2B9-E89AD5A2E427}" type="slidenum">
              <a:rPr lang="en-US" smtClean="0"/>
              <a:t>12</a:t>
            </a:fld>
            <a:endParaRPr lang="en-US"/>
          </a:p>
        </p:txBody>
      </p:sp>
    </p:spTree>
    <p:extLst>
      <p:ext uri="{BB962C8B-B14F-4D97-AF65-F5344CB8AC3E}">
        <p14:creationId xmlns:p14="http://schemas.microsoft.com/office/powerpoint/2010/main" val="302959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BEBC4-8E44-5AAA-B241-8BFE1FB5203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9ED7D91-D993-3CCA-5343-58A4145C5115}"/>
              </a:ext>
            </a:extLst>
          </p:cNvPr>
          <p:cNvSpPr>
            <a:spLocks noGrp="1"/>
          </p:cNvSpPr>
          <p:nvPr>
            <p:ph idx="1"/>
          </p:nvPr>
        </p:nvSpPr>
        <p:spPr/>
        <p:txBody>
          <a:bodyPr>
            <a:normAutofit fontScale="92500" lnSpcReduction="20000"/>
          </a:bodyPr>
          <a:lstStyle/>
          <a:p>
            <a:r>
              <a:rPr lang="en-US" b="1" dirty="0"/>
              <a:t>Challenge and Accountability</a:t>
            </a:r>
            <a:r>
              <a:rPr lang="en-US" dirty="0"/>
              <a:t>: Fellowship challenges us to set higher standards and goals. There is a sense of mutual accountability where each person encourages the other to strive for excellence. </a:t>
            </a:r>
          </a:p>
          <a:p>
            <a:r>
              <a:rPr lang="en-US" b="1" dirty="0"/>
              <a:t>Collaboration</a:t>
            </a:r>
            <a:r>
              <a:rPr lang="en-US" dirty="0"/>
              <a:t>: The process often involves collaboration and teamwork. People come together to combine their strengths and address challenges collectively. </a:t>
            </a:r>
          </a:p>
          <a:p>
            <a:r>
              <a:rPr lang="en-US" b="1" dirty="0"/>
              <a:t>Inspiration</a:t>
            </a:r>
            <a:r>
              <a:rPr lang="en-US" dirty="0"/>
              <a:t>: Observing the achievements and progress of others can serve as motivation for personal improvement. This inspiration can lead individuals to push their boundaries and aim for higher levels of success.</a:t>
            </a:r>
          </a:p>
        </p:txBody>
      </p:sp>
      <p:sp>
        <p:nvSpPr>
          <p:cNvPr id="4" name="Slide Number Placeholder 3"/>
          <p:cNvSpPr>
            <a:spLocks noGrp="1"/>
          </p:cNvSpPr>
          <p:nvPr>
            <p:ph type="sldNum" sz="quarter" idx="12"/>
          </p:nvPr>
        </p:nvSpPr>
        <p:spPr/>
        <p:txBody>
          <a:bodyPr/>
          <a:lstStyle/>
          <a:p>
            <a:fld id="{D2DBB35D-F01D-4AF9-A2B9-E89AD5A2E427}" type="slidenum">
              <a:rPr lang="en-US" smtClean="0"/>
              <a:t>13</a:t>
            </a:fld>
            <a:endParaRPr lang="en-US"/>
          </a:p>
        </p:txBody>
      </p:sp>
    </p:spTree>
    <p:extLst>
      <p:ext uri="{BB962C8B-B14F-4D97-AF65-F5344CB8AC3E}">
        <p14:creationId xmlns:p14="http://schemas.microsoft.com/office/powerpoint/2010/main" val="1478095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39CE-5AB1-C3AB-F82E-57A63EB4824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3575902-0355-E6F3-96C3-47F39BC1CA54}"/>
              </a:ext>
            </a:extLst>
          </p:cNvPr>
          <p:cNvSpPr>
            <a:spLocks noGrp="1"/>
          </p:cNvSpPr>
          <p:nvPr>
            <p:ph idx="1"/>
          </p:nvPr>
        </p:nvSpPr>
        <p:spPr/>
        <p:txBody>
          <a:bodyPr/>
          <a:lstStyle/>
          <a:p>
            <a:endParaRPr lang="en-US" dirty="0"/>
          </a:p>
          <a:p>
            <a:endParaRPr lang="en-US" dirty="0"/>
          </a:p>
          <a:p>
            <a:endParaRPr lang="en-US" dirty="0"/>
          </a:p>
          <a:p>
            <a:pPr marL="0" indent="0">
              <a:buNone/>
            </a:pPr>
            <a:r>
              <a:rPr lang="en-US" b="1" dirty="0"/>
              <a:t>1 Thessalonians 5:11</a:t>
            </a:r>
            <a:r>
              <a:rPr lang="en-US" dirty="0"/>
              <a:t>: "Therefore encourage one another and build one another up, just as you are doing."</a:t>
            </a:r>
          </a:p>
        </p:txBody>
      </p:sp>
      <p:sp>
        <p:nvSpPr>
          <p:cNvPr id="4" name="Slide Number Placeholder 3"/>
          <p:cNvSpPr>
            <a:spLocks noGrp="1"/>
          </p:cNvSpPr>
          <p:nvPr>
            <p:ph type="sldNum" sz="quarter" idx="12"/>
          </p:nvPr>
        </p:nvSpPr>
        <p:spPr/>
        <p:txBody>
          <a:bodyPr/>
          <a:lstStyle/>
          <a:p>
            <a:fld id="{D2DBB35D-F01D-4AF9-A2B9-E89AD5A2E427}" type="slidenum">
              <a:rPr lang="en-US" smtClean="0"/>
              <a:t>14</a:t>
            </a:fld>
            <a:endParaRPr lang="en-US"/>
          </a:p>
        </p:txBody>
      </p:sp>
    </p:spTree>
    <p:extLst>
      <p:ext uri="{BB962C8B-B14F-4D97-AF65-F5344CB8AC3E}">
        <p14:creationId xmlns:p14="http://schemas.microsoft.com/office/powerpoint/2010/main" val="1245223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B4541-4562-A458-31B0-532F655A23C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338EE20-E886-17D3-9458-B2DDAB95F01D}"/>
              </a:ext>
            </a:extLst>
          </p:cNvPr>
          <p:cNvSpPr>
            <a:spLocks noGrp="1"/>
          </p:cNvSpPr>
          <p:nvPr>
            <p:ph idx="1"/>
          </p:nvPr>
        </p:nvSpPr>
        <p:spPr/>
        <p:txBody>
          <a:bodyPr>
            <a:normAutofit fontScale="92500" lnSpcReduction="20000"/>
          </a:bodyPr>
          <a:lstStyle/>
          <a:p>
            <a:r>
              <a:rPr lang="en-US" b="1" dirty="0"/>
              <a:t>Healthy Competition</a:t>
            </a:r>
            <a:r>
              <a:rPr lang="en-US" dirty="0"/>
              <a:t>: A competitive environment can push individuals to excel. When competition is healthy and supportive, it encourages participants to continuously improve without fostering negativity. </a:t>
            </a:r>
          </a:p>
          <a:p>
            <a:r>
              <a:rPr lang="en-US" b="1" dirty="0"/>
              <a:t>Resilience Building</a:t>
            </a:r>
            <a:r>
              <a:rPr lang="en-US" dirty="0"/>
              <a:t>: Facing challenges and overcoming obstacles together builds resilience. It helps individuals develop the mental and emotional strength needed to persevere through difficulties. </a:t>
            </a:r>
          </a:p>
          <a:p>
            <a:r>
              <a:rPr lang="en-US" b="1" dirty="0"/>
              <a:t>Atmosphere Positive</a:t>
            </a:r>
            <a:r>
              <a:rPr lang="en-US" dirty="0"/>
              <a:t>: The overall atmosphere is one of support and encouragement rather than negativity. Christians feel empowered rather than demoralized.</a:t>
            </a:r>
          </a:p>
        </p:txBody>
      </p:sp>
      <p:sp>
        <p:nvSpPr>
          <p:cNvPr id="4" name="Slide Number Placeholder 3"/>
          <p:cNvSpPr>
            <a:spLocks noGrp="1"/>
          </p:cNvSpPr>
          <p:nvPr>
            <p:ph type="sldNum" sz="quarter" idx="12"/>
          </p:nvPr>
        </p:nvSpPr>
        <p:spPr/>
        <p:txBody>
          <a:bodyPr/>
          <a:lstStyle/>
          <a:p>
            <a:fld id="{D2DBB35D-F01D-4AF9-A2B9-E89AD5A2E427}" type="slidenum">
              <a:rPr lang="en-US" smtClean="0"/>
              <a:t>15</a:t>
            </a:fld>
            <a:endParaRPr lang="en-US"/>
          </a:p>
        </p:txBody>
      </p:sp>
    </p:spTree>
    <p:extLst>
      <p:ext uri="{BB962C8B-B14F-4D97-AF65-F5344CB8AC3E}">
        <p14:creationId xmlns:p14="http://schemas.microsoft.com/office/powerpoint/2010/main" val="2714602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0483F-14E2-DD6C-ED2D-E3FE6EC65D9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F8C4F96-0BA0-9868-A7C7-C47997036B36}"/>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r>
              <a:rPr lang="en-US" b="1" dirty="0"/>
              <a:t>1 Corinthians 15:33</a:t>
            </a:r>
            <a:r>
              <a:rPr lang="en-US" dirty="0"/>
              <a:t>: "Do not be deceived: “Bad company ruins good morals.”</a:t>
            </a:r>
          </a:p>
        </p:txBody>
      </p:sp>
      <p:sp>
        <p:nvSpPr>
          <p:cNvPr id="4" name="Slide Number Placeholder 3"/>
          <p:cNvSpPr>
            <a:spLocks noGrp="1"/>
          </p:cNvSpPr>
          <p:nvPr>
            <p:ph type="sldNum" sz="quarter" idx="12"/>
          </p:nvPr>
        </p:nvSpPr>
        <p:spPr/>
        <p:txBody>
          <a:bodyPr/>
          <a:lstStyle/>
          <a:p>
            <a:fld id="{D2DBB35D-F01D-4AF9-A2B9-E89AD5A2E427}" type="slidenum">
              <a:rPr lang="en-US" smtClean="0"/>
              <a:t>16</a:t>
            </a:fld>
            <a:endParaRPr lang="en-US"/>
          </a:p>
        </p:txBody>
      </p:sp>
    </p:spTree>
    <p:extLst>
      <p:ext uri="{BB962C8B-B14F-4D97-AF65-F5344CB8AC3E}">
        <p14:creationId xmlns:p14="http://schemas.microsoft.com/office/powerpoint/2010/main" val="1135622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2A9D9-7AE7-F045-58F7-E4DE71338B51}"/>
              </a:ext>
            </a:extLst>
          </p:cNvPr>
          <p:cNvSpPr>
            <a:spLocks noGrp="1"/>
          </p:cNvSpPr>
          <p:nvPr>
            <p:ph type="title"/>
          </p:nvPr>
        </p:nvSpPr>
        <p:spPr/>
        <p:txBody>
          <a:bodyPr/>
          <a:lstStyle/>
          <a:p>
            <a:pPr algn="ctr"/>
            <a:r>
              <a:rPr lang="en-US" b="1" dirty="0"/>
              <a:t>A Quick Look At Iron in Scripture</a:t>
            </a:r>
          </a:p>
        </p:txBody>
      </p:sp>
      <p:sp>
        <p:nvSpPr>
          <p:cNvPr id="3" name="Content Placeholder 2">
            <a:extLst>
              <a:ext uri="{FF2B5EF4-FFF2-40B4-BE49-F238E27FC236}">
                <a16:creationId xmlns:a16="http://schemas.microsoft.com/office/drawing/2014/main" id="{6FC832F0-1F84-83B3-E1B7-96ECEF75C1FB}"/>
              </a:ext>
            </a:extLst>
          </p:cNvPr>
          <p:cNvSpPr>
            <a:spLocks noGrp="1"/>
          </p:cNvSpPr>
          <p:nvPr>
            <p:ph idx="1"/>
          </p:nvPr>
        </p:nvSpPr>
        <p:spPr/>
        <p:txBody>
          <a:bodyPr>
            <a:normAutofit lnSpcReduction="10000"/>
          </a:bodyPr>
          <a:lstStyle/>
          <a:p>
            <a:r>
              <a:rPr lang="en-US" dirty="0"/>
              <a:t>There are plenty of other places in Scripture that mention the word iron. Many times iron is simply referring to an element used in building structures and craftsmanship (</a:t>
            </a:r>
            <a:r>
              <a:rPr lang="en-US" b="1" dirty="0"/>
              <a:t>Genesis 4:22, Numbers 31:22, Joshua 22:8</a:t>
            </a:r>
            <a:r>
              <a:rPr lang="en-US" dirty="0"/>
              <a:t>). </a:t>
            </a:r>
          </a:p>
          <a:p>
            <a:r>
              <a:rPr lang="en-US" dirty="0"/>
              <a:t>In the Old Testament, tools made of iron were not to be used on the stone altars (</a:t>
            </a:r>
            <a:r>
              <a:rPr lang="en-US" b="1" dirty="0"/>
              <a:t>Deuteronomy 27:5, Joshua 8:31</a:t>
            </a:r>
            <a:r>
              <a:rPr lang="en-US" dirty="0"/>
              <a:t>). The </a:t>
            </a:r>
            <a:r>
              <a:rPr lang="en-US" dirty="0" err="1"/>
              <a:t>Caananites</a:t>
            </a:r>
            <a:r>
              <a:rPr lang="en-US" dirty="0"/>
              <a:t> were known to have chariots of iron (</a:t>
            </a:r>
            <a:r>
              <a:rPr lang="en-US" b="1" dirty="0"/>
              <a:t>Joshua 17:16-18, Judges 1:19, &amp; Judges 4:3</a:t>
            </a:r>
            <a:r>
              <a:rPr lang="en-US" dirty="0"/>
              <a:t>). Iron was even used in the building of the temple during the time of Solomon (</a:t>
            </a:r>
            <a:r>
              <a:rPr lang="en-US" b="1" dirty="0"/>
              <a:t>1 Chronicles 22:14, 22:16, &amp; 29:2</a:t>
            </a:r>
            <a:r>
              <a:rPr lang="en-US" dirty="0"/>
              <a:t>)</a:t>
            </a:r>
          </a:p>
        </p:txBody>
      </p:sp>
      <p:sp>
        <p:nvSpPr>
          <p:cNvPr id="4" name="Slide Number Placeholder 3"/>
          <p:cNvSpPr>
            <a:spLocks noGrp="1"/>
          </p:cNvSpPr>
          <p:nvPr>
            <p:ph type="sldNum" sz="quarter" idx="12"/>
          </p:nvPr>
        </p:nvSpPr>
        <p:spPr/>
        <p:txBody>
          <a:bodyPr/>
          <a:lstStyle/>
          <a:p>
            <a:fld id="{D2DBB35D-F01D-4AF9-A2B9-E89AD5A2E427}" type="slidenum">
              <a:rPr lang="en-US" smtClean="0"/>
              <a:t>17</a:t>
            </a:fld>
            <a:endParaRPr lang="en-US"/>
          </a:p>
        </p:txBody>
      </p:sp>
    </p:spTree>
    <p:extLst>
      <p:ext uri="{BB962C8B-B14F-4D97-AF65-F5344CB8AC3E}">
        <p14:creationId xmlns:p14="http://schemas.microsoft.com/office/powerpoint/2010/main" val="1211119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79FEE-E9D4-96E3-DBE1-F7B38D99C0E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4999D22-044F-657F-6AC6-F76A17F88591}"/>
              </a:ext>
            </a:extLst>
          </p:cNvPr>
          <p:cNvSpPr>
            <a:spLocks noGrp="1"/>
          </p:cNvSpPr>
          <p:nvPr>
            <p:ph idx="1"/>
          </p:nvPr>
        </p:nvSpPr>
        <p:spPr/>
        <p:txBody>
          <a:bodyPr>
            <a:normAutofit fontScale="85000" lnSpcReduction="10000"/>
          </a:bodyPr>
          <a:lstStyle/>
          <a:p>
            <a:r>
              <a:rPr lang="en-US" dirty="0"/>
              <a:t>Iron also represented prison chains and jail cells (</a:t>
            </a:r>
            <a:r>
              <a:rPr lang="en-US" b="1" dirty="0"/>
              <a:t>Psalm 149:8, Proverbs 27:17, and Isaiah 45:2</a:t>
            </a:r>
            <a:r>
              <a:rPr lang="en-US" dirty="0"/>
              <a:t>). </a:t>
            </a:r>
          </a:p>
          <a:p>
            <a:r>
              <a:rPr lang="en-US" dirty="0"/>
              <a:t>Notice too that iron can be used as a weapon in Scripture. </a:t>
            </a:r>
          </a:p>
          <a:p>
            <a:r>
              <a:rPr lang="en-US" b="1" dirty="0"/>
              <a:t>Numbers 35:16</a:t>
            </a:r>
            <a:r>
              <a:rPr lang="en-US" dirty="0"/>
              <a:t>: “If anyone strikes someone a fatal blow with an iron object, that person is a murderer; the murderer is to be put to death.” When we think about iron as a weapon, we can relate that to our sharpening of others. Our honesty and trust can be used to hurt and break others down if we are not careful. In any relationship, the words we choose and our actions have an effect on the other person. In other words, it is vital to sharpen but not to stab each other.</a:t>
            </a:r>
          </a:p>
        </p:txBody>
      </p:sp>
      <p:sp>
        <p:nvSpPr>
          <p:cNvPr id="4" name="Slide Number Placeholder 3"/>
          <p:cNvSpPr>
            <a:spLocks noGrp="1"/>
          </p:cNvSpPr>
          <p:nvPr>
            <p:ph type="sldNum" sz="quarter" idx="12"/>
          </p:nvPr>
        </p:nvSpPr>
        <p:spPr/>
        <p:txBody>
          <a:bodyPr/>
          <a:lstStyle/>
          <a:p>
            <a:fld id="{D2DBB35D-F01D-4AF9-A2B9-E89AD5A2E427}" type="slidenum">
              <a:rPr lang="en-US" smtClean="0"/>
              <a:t>18</a:t>
            </a:fld>
            <a:endParaRPr lang="en-US"/>
          </a:p>
        </p:txBody>
      </p:sp>
    </p:spTree>
    <p:extLst>
      <p:ext uri="{BB962C8B-B14F-4D97-AF65-F5344CB8AC3E}">
        <p14:creationId xmlns:p14="http://schemas.microsoft.com/office/powerpoint/2010/main" val="3071046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804B4-92D4-B7D0-8A63-ADE7F5B0E74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388C926-F4EB-5726-4AAF-3224EFEA9DBD}"/>
              </a:ext>
            </a:extLst>
          </p:cNvPr>
          <p:cNvSpPr>
            <a:spLocks noGrp="1"/>
          </p:cNvSpPr>
          <p:nvPr>
            <p:ph idx="1"/>
          </p:nvPr>
        </p:nvSpPr>
        <p:spPr/>
        <p:txBody>
          <a:bodyPr/>
          <a:lstStyle/>
          <a:p>
            <a:r>
              <a:rPr lang="en-US" dirty="0"/>
              <a:t>Have you ever heard the saying, “Iron sharpens iron?” This saying can be found in Proverbs. It is popular among the Christian community being applied to friendships, marriages, and family relationships.</a:t>
            </a:r>
          </a:p>
          <a:p>
            <a:r>
              <a:rPr lang="en-US" dirty="0"/>
              <a:t> The concept that Solomon was sharing implied that when you commit to being around another believer, you, yourself will be refined and they will be sharpened by you. It suggests a mutually beneficial relationship. </a:t>
            </a:r>
          </a:p>
        </p:txBody>
      </p:sp>
      <p:sp>
        <p:nvSpPr>
          <p:cNvPr id="4" name="Slide Number Placeholder 3"/>
          <p:cNvSpPr>
            <a:spLocks noGrp="1"/>
          </p:cNvSpPr>
          <p:nvPr>
            <p:ph type="sldNum" sz="quarter" idx="12"/>
          </p:nvPr>
        </p:nvSpPr>
        <p:spPr/>
        <p:txBody>
          <a:bodyPr/>
          <a:lstStyle/>
          <a:p>
            <a:fld id="{D2DBB35D-F01D-4AF9-A2B9-E89AD5A2E427}" type="slidenum">
              <a:rPr lang="en-US" smtClean="0"/>
              <a:t>2</a:t>
            </a:fld>
            <a:endParaRPr lang="en-US"/>
          </a:p>
        </p:txBody>
      </p:sp>
    </p:spTree>
    <p:extLst>
      <p:ext uri="{BB962C8B-B14F-4D97-AF65-F5344CB8AC3E}">
        <p14:creationId xmlns:p14="http://schemas.microsoft.com/office/powerpoint/2010/main" val="2889912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9722F-FD31-C679-3610-9CF3E10C8EC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DFA2DD9-C0A2-9080-C825-7F553FC2C837}"/>
              </a:ext>
            </a:extLst>
          </p:cNvPr>
          <p:cNvSpPr>
            <a:spLocks noGrp="1"/>
          </p:cNvSpPr>
          <p:nvPr>
            <p:ph idx="1"/>
          </p:nvPr>
        </p:nvSpPr>
        <p:spPr/>
        <p:txBody>
          <a:bodyPr>
            <a:normAutofit fontScale="92500" lnSpcReduction="10000"/>
          </a:bodyPr>
          <a:lstStyle/>
          <a:p>
            <a:r>
              <a:rPr lang="en-US" dirty="0"/>
              <a:t>In my mind, these are the friendships that come easily. These are the people that when I leave my conversation with them, I feel like we both encouraged one another and are better because we were together. But does iron actually sharpen iron?</a:t>
            </a:r>
          </a:p>
          <a:p>
            <a:endParaRPr lang="en-US" dirty="0"/>
          </a:p>
          <a:p>
            <a:r>
              <a:rPr lang="en-US" dirty="0"/>
              <a:t>Iron in those days contained varying amounts of impurities and was of different strengths. Sharpening is defined as the process of creating or refining a sharp edge to an appropriate shape on a tool or implement designed for cutting.</a:t>
            </a:r>
          </a:p>
        </p:txBody>
      </p:sp>
      <p:sp>
        <p:nvSpPr>
          <p:cNvPr id="4" name="Slide Number Placeholder 3"/>
          <p:cNvSpPr>
            <a:spLocks noGrp="1"/>
          </p:cNvSpPr>
          <p:nvPr>
            <p:ph type="sldNum" sz="quarter" idx="12"/>
          </p:nvPr>
        </p:nvSpPr>
        <p:spPr/>
        <p:txBody>
          <a:bodyPr/>
          <a:lstStyle/>
          <a:p>
            <a:fld id="{D2DBB35D-F01D-4AF9-A2B9-E89AD5A2E427}" type="slidenum">
              <a:rPr lang="en-US" smtClean="0"/>
              <a:t>3</a:t>
            </a:fld>
            <a:endParaRPr lang="en-US"/>
          </a:p>
        </p:txBody>
      </p:sp>
    </p:spTree>
    <p:extLst>
      <p:ext uri="{BB962C8B-B14F-4D97-AF65-F5344CB8AC3E}">
        <p14:creationId xmlns:p14="http://schemas.microsoft.com/office/powerpoint/2010/main" val="3699528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65448-DAC3-C185-C850-14D70F66625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341DCB6-D722-CC1E-98F8-8120AE32FA11}"/>
              </a:ext>
            </a:extLst>
          </p:cNvPr>
          <p:cNvSpPr>
            <a:spLocks noGrp="1"/>
          </p:cNvSpPr>
          <p:nvPr>
            <p:ph idx="1"/>
          </p:nvPr>
        </p:nvSpPr>
        <p:spPr/>
        <p:txBody>
          <a:bodyPr>
            <a:normAutofit fontScale="92500" lnSpcReduction="20000"/>
          </a:bodyPr>
          <a:lstStyle/>
          <a:p>
            <a:r>
              <a:rPr lang="en-US" dirty="0"/>
              <a:t>Sharpening is done by grinding away material on the tool with another abrasive substance harder than the tool itself. When one thing sharpens another, the substance on the sharpening surface must be harder than the material being sharpened, such as two different alloys of iron.</a:t>
            </a:r>
          </a:p>
          <a:p>
            <a:endParaRPr lang="en-US" dirty="0"/>
          </a:p>
          <a:p>
            <a:r>
              <a:rPr lang="en-US" dirty="0"/>
              <a:t>In other words, if we desire to be strengthened in our faith this way, we need to spend intentional time with that type of person and spend time becoming that kind of person. It is important to ask, “</a:t>
            </a:r>
            <a:r>
              <a:rPr lang="en-US" i="1" dirty="0"/>
              <a:t>Am I investing in others who live in a way that I want to model</a:t>
            </a:r>
            <a:r>
              <a:rPr lang="en-US" dirty="0"/>
              <a:t>?”</a:t>
            </a:r>
          </a:p>
        </p:txBody>
      </p:sp>
      <p:sp>
        <p:nvSpPr>
          <p:cNvPr id="4" name="Slide Number Placeholder 3"/>
          <p:cNvSpPr>
            <a:spLocks noGrp="1"/>
          </p:cNvSpPr>
          <p:nvPr>
            <p:ph type="sldNum" sz="quarter" idx="12"/>
          </p:nvPr>
        </p:nvSpPr>
        <p:spPr/>
        <p:txBody>
          <a:bodyPr/>
          <a:lstStyle/>
          <a:p>
            <a:fld id="{D2DBB35D-F01D-4AF9-A2B9-E89AD5A2E427}" type="slidenum">
              <a:rPr lang="en-US" smtClean="0"/>
              <a:t>4</a:t>
            </a:fld>
            <a:endParaRPr lang="en-US"/>
          </a:p>
        </p:txBody>
      </p:sp>
    </p:spTree>
    <p:extLst>
      <p:ext uri="{BB962C8B-B14F-4D97-AF65-F5344CB8AC3E}">
        <p14:creationId xmlns:p14="http://schemas.microsoft.com/office/powerpoint/2010/main" val="2251711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58EAB-48FA-ABE4-4A76-38BBA4B5041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E47F86C-71E9-41F8-67D3-08415B33AAF1}"/>
              </a:ext>
            </a:extLst>
          </p:cNvPr>
          <p:cNvSpPr>
            <a:spLocks noGrp="1"/>
          </p:cNvSpPr>
          <p:nvPr>
            <p:ph idx="1"/>
          </p:nvPr>
        </p:nvSpPr>
        <p:spPr/>
        <p:txBody>
          <a:bodyPr>
            <a:normAutofit fontScale="92500" lnSpcReduction="10000"/>
          </a:bodyPr>
          <a:lstStyle/>
          <a:p>
            <a:r>
              <a:rPr lang="en-US" dirty="0"/>
              <a:t>Christ is ultimately who we should live our lives reflecting, but it is true that we become like the people we surround ourselves with regularly. This verse helped anchor me in friendships. Now that I am married, my wife is probably the most effective iron in my life.</a:t>
            </a:r>
          </a:p>
          <a:p>
            <a:pPr marL="0" indent="0" algn="ctr">
              <a:buNone/>
            </a:pPr>
            <a:r>
              <a:rPr lang="en-US" b="1" dirty="0"/>
              <a:t>What Does Iron Sharpens Iron Mean?</a:t>
            </a:r>
          </a:p>
          <a:p>
            <a:pPr marL="0" indent="0">
              <a:buNone/>
            </a:pPr>
            <a:r>
              <a:rPr lang="en-US" dirty="0"/>
              <a:t>The concept of “iron sharpening iron” obviously implies at least two pieces of iron. It would be impossible for one tool to become sharper without the presence of the other. Left alone, both blades would be dull and quite useless.</a:t>
            </a:r>
            <a:endParaRPr lang="en-US" b="1" dirty="0"/>
          </a:p>
        </p:txBody>
      </p:sp>
      <p:sp>
        <p:nvSpPr>
          <p:cNvPr id="4" name="Slide Number Placeholder 3"/>
          <p:cNvSpPr>
            <a:spLocks noGrp="1"/>
          </p:cNvSpPr>
          <p:nvPr>
            <p:ph type="sldNum" sz="quarter" idx="12"/>
          </p:nvPr>
        </p:nvSpPr>
        <p:spPr/>
        <p:txBody>
          <a:bodyPr/>
          <a:lstStyle/>
          <a:p>
            <a:fld id="{D2DBB35D-F01D-4AF9-A2B9-E89AD5A2E427}" type="slidenum">
              <a:rPr lang="en-US" smtClean="0"/>
              <a:t>5</a:t>
            </a:fld>
            <a:endParaRPr lang="en-US"/>
          </a:p>
        </p:txBody>
      </p:sp>
    </p:spTree>
    <p:extLst>
      <p:ext uri="{BB962C8B-B14F-4D97-AF65-F5344CB8AC3E}">
        <p14:creationId xmlns:p14="http://schemas.microsoft.com/office/powerpoint/2010/main" val="4148109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AC4D2-1CA8-33E2-B619-715174EF0A5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AC7233A-FA5E-53D9-669D-17A4943C4CDB}"/>
              </a:ext>
            </a:extLst>
          </p:cNvPr>
          <p:cNvSpPr>
            <a:spLocks noGrp="1"/>
          </p:cNvSpPr>
          <p:nvPr>
            <p:ph idx="1"/>
          </p:nvPr>
        </p:nvSpPr>
        <p:spPr/>
        <p:txBody>
          <a:bodyPr/>
          <a:lstStyle/>
          <a:p>
            <a:pPr marL="0" indent="0">
              <a:buNone/>
            </a:pPr>
            <a:endParaRPr lang="en-US" dirty="0"/>
          </a:p>
          <a:p>
            <a:pPr marL="0" indent="0">
              <a:buNone/>
            </a:pPr>
            <a:r>
              <a:rPr lang="en-US" dirty="0"/>
              <a:t>During the time of COVID and isolation, people around the world felt lonelier than ever. Many churches were unable to meet in person and their congregants were suffering. Pastors and leaders of ministries were having to make difficult decisions that affected those in their care. However, we were created for community and it is vital that we reach out and continue relationship building during trials.</a:t>
            </a:r>
          </a:p>
        </p:txBody>
      </p:sp>
      <p:sp>
        <p:nvSpPr>
          <p:cNvPr id="4" name="Slide Number Placeholder 3"/>
          <p:cNvSpPr>
            <a:spLocks noGrp="1"/>
          </p:cNvSpPr>
          <p:nvPr>
            <p:ph type="sldNum" sz="quarter" idx="12"/>
          </p:nvPr>
        </p:nvSpPr>
        <p:spPr/>
        <p:txBody>
          <a:bodyPr/>
          <a:lstStyle/>
          <a:p>
            <a:fld id="{D2DBB35D-F01D-4AF9-A2B9-E89AD5A2E427}" type="slidenum">
              <a:rPr lang="en-US" smtClean="0"/>
              <a:t>6</a:t>
            </a:fld>
            <a:endParaRPr lang="en-US"/>
          </a:p>
        </p:txBody>
      </p:sp>
    </p:spTree>
    <p:extLst>
      <p:ext uri="{BB962C8B-B14F-4D97-AF65-F5344CB8AC3E}">
        <p14:creationId xmlns:p14="http://schemas.microsoft.com/office/powerpoint/2010/main" val="3597428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685E5-8B3E-D0CF-EE3C-5354DEE3C48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BF4C57B-04A7-A569-58DA-7E0611DF4632}"/>
              </a:ext>
            </a:extLst>
          </p:cNvPr>
          <p:cNvSpPr>
            <a:spLocks noGrp="1"/>
          </p:cNvSpPr>
          <p:nvPr>
            <p:ph idx="1"/>
          </p:nvPr>
        </p:nvSpPr>
        <p:spPr/>
        <p:txBody>
          <a:bodyPr>
            <a:normAutofit fontScale="92500" lnSpcReduction="20000"/>
          </a:bodyPr>
          <a:lstStyle/>
          <a:p>
            <a:pPr marL="0" indent="0">
              <a:buNone/>
            </a:pPr>
            <a:r>
              <a:rPr lang="en-US" b="1" dirty="0"/>
              <a:t>Genesis 2:18</a:t>
            </a:r>
            <a:r>
              <a:rPr lang="en-US" dirty="0"/>
              <a:t>: “The Lord God said, "</a:t>
            </a:r>
            <a:r>
              <a:rPr lang="en-US" i="1" dirty="0"/>
              <a:t>It is not good for the man to be alone. I will make a helper suitable for him</a:t>
            </a:r>
            <a:r>
              <a:rPr lang="en-US" dirty="0"/>
              <a:t>." God the Father Himself has lived in community with Jesus and the Holy Spirit since before the beginning of time. They all have perfect unity. </a:t>
            </a:r>
          </a:p>
          <a:p>
            <a:pPr marL="0" indent="0">
              <a:buNone/>
            </a:pPr>
            <a:r>
              <a:rPr lang="en-US" dirty="0"/>
              <a:t>We were created in their image and are blessed when we choose to model their emphasis on relationships with others. </a:t>
            </a:r>
          </a:p>
          <a:p>
            <a:pPr marL="0" indent="0">
              <a:buNone/>
            </a:pPr>
            <a:r>
              <a:rPr lang="en-US" dirty="0"/>
              <a:t>It is important, when trying to understand the meaning of a Bible verse, to look at the entire passage surrounding it. The challenge with Proverbs is that at first glance, the chapters appear to be a conglomeration of random advice put together.</a:t>
            </a:r>
          </a:p>
        </p:txBody>
      </p:sp>
      <p:sp>
        <p:nvSpPr>
          <p:cNvPr id="4" name="Slide Number Placeholder 3"/>
          <p:cNvSpPr>
            <a:spLocks noGrp="1"/>
          </p:cNvSpPr>
          <p:nvPr>
            <p:ph type="sldNum" sz="quarter" idx="12"/>
          </p:nvPr>
        </p:nvSpPr>
        <p:spPr/>
        <p:txBody>
          <a:bodyPr/>
          <a:lstStyle/>
          <a:p>
            <a:fld id="{D2DBB35D-F01D-4AF9-A2B9-E89AD5A2E427}" type="slidenum">
              <a:rPr lang="en-US" smtClean="0"/>
              <a:t>7</a:t>
            </a:fld>
            <a:endParaRPr lang="en-US"/>
          </a:p>
        </p:txBody>
      </p:sp>
    </p:spTree>
    <p:extLst>
      <p:ext uri="{BB962C8B-B14F-4D97-AF65-F5344CB8AC3E}">
        <p14:creationId xmlns:p14="http://schemas.microsoft.com/office/powerpoint/2010/main" val="3625326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70FCA-2AA8-00D4-9979-73B1E407474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E35148A-0CD9-A141-5760-A072784C1496}"/>
              </a:ext>
            </a:extLst>
          </p:cNvPr>
          <p:cNvSpPr>
            <a:spLocks noGrp="1"/>
          </p:cNvSpPr>
          <p:nvPr>
            <p:ph idx="1"/>
          </p:nvPr>
        </p:nvSpPr>
        <p:spPr/>
        <p:txBody>
          <a:bodyPr>
            <a:normAutofit fontScale="92500"/>
          </a:bodyPr>
          <a:lstStyle/>
          <a:p>
            <a:pPr marL="0" indent="0">
              <a:buNone/>
            </a:pPr>
            <a:r>
              <a:rPr lang="en-US" b="1" dirty="0"/>
              <a:t>Proverbs 27 </a:t>
            </a:r>
            <a:r>
              <a:rPr lang="en-US" dirty="0"/>
              <a:t>encompasses greater themes of community, authenticity, and provision. </a:t>
            </a:r>
          </a:p>
          <a:p>
            <a:pPr marL="0" indent="0">
              <a:buNone/>
            </a:pPr>
            <a:r>
              <a:rPr lang="en-US" b="1" dirty="0"/>
              <a:t>Proverbs 27:4-5</a:t>
            </a:r>
            <a:r>
              <a:rPr lang="en-US" dirty="0"/>
              <a:t>: “Better is open rebuke than hidden love. Wounds from a friend can be trusted, but an enemy multiplies kisses.”</a:t>
            </a:r>
          </a:p>
          <a:p>
            <a:pPr marL="0" indent="0">
              <a:buNone/>
            </a:pPr>
            <a:r>
              <a:rPr lang="en-US" dirty="0"/>
              <a:t> </a:t>
            </a:r>
            <a:r>
              <a:rPr lang="en-US" b="1" dirty="0"/>
              <a:t>Proverbs 27:10-11</a:t>
            </a:r>
            <a:r>
              <a:rPr lang="en-US" dirty="0"/>
              <a:t>: “Do not forsake your friend or a friend of your family, and do not go to your relative’s house when disaster strikes you— better a neighbor nearby than a relative far away. Be wise, my son, and bring joy to my heart; then I can answer anyone who treats me with contempt.</a:t>
            </a:r>
          </a:p>
        </p:txBody>
      </p:sp>
      <p:sp>
        <p:nvSpPr>
          <p:cNvPr id="4" name="Slide Number Placeholder 3"/>
          <p:cNvSpPr>
            <a:spLocks noGrp="1"/>
          </p:cNvSpPr>
          <p:nvPr>
            <p:ph type="sldNum" sz="quarter" idx="12"/>
          </p:nvPr>
        </p:nvSpPr>
        <p:spPr/>
        <p:txBody>
          <a:bodyPr/>
          <a:lstStyle/>
          <a:p>
            <a:fld id="{D2DBB35D-F01D-4AF9-A2B9-E89AD5A2E427}" type="slidenum">
              <a:rPr lang="en-US" smtClean="0"/>
              <a:t>8</a:t>
            </a:fld>
            <a:endParaRPr lang="en-US"/>
          </a:p>
        </p:txBody>
      </p:sp>
    </p:spTree>
    <p:extLst>
      <p:ext uri="{BB962C8B-B14F-4D97-AF65-F5344CB8AC3E}">
        <p14:creationId xmlns:p14="http://schemas.microsoft.com/office/powerpoint/2010/main" val="2640698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E9FCB-0C75-09AE-B5E7-19CE5CE27B3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9911625-4B83-6182-B54C-357948A30060}"/>
              </a:ext>
            </a:extLst>
          </p:cNvPr>
          <p:cNvSpPr>
            <a:spLocks noGrp="1"/>
          </p:cNvSpPr>
          <p:nvPr>
            <p:ph idx="1"/>
          </p:nvPr>
        </p:nvSpPr>
        <p:spPr/>
        <p:txBody>
          <a:bodyPr>
            <a:normAutofit fontScale="92500" lnSpcReduction="20000"/>
          </a:bodyPr>
          <a:lstStyle/>
          <a:p>
            <a:pPr marL="0" indent="0">
              <a:buNone/>
            </a:pPr>
            <a:r>
              <a:rPr lang="en-US" b="1" dirty="0"/>
              <a:t>Proverbs 27:15-16</a:t>
            </a:r>
            <a:r>
              <a:rPr lang="en-US" dirty="0"/>
              <a:t>: “A quarrelsome wife is like the dripping of a leaky roof in a rainstorm; restraining her is like restraining the wind or grasping oil with the hand.” </a:t>
            </a:r>
          </a:p>
          <a:p>
            <a:pPr marL="0" indent="0">
              <a:buNone/>
            </a:pPr>
            <a:r>
              <a:rPr lang="en-US" dirty="0"/>
              <a:t>These are just a few verses leading up to iron sharpens iron </a:t>
            </a:r>
            <a:r>
              <a:rPr lang="en-US" b="1" dirty="0"/>
              <a:t>in verse 17. </a:t>
            </a:r>
          </a:p>
          <a:p>
            <a:pPr marL="0" indent="0">
              <a:buNone/>
            </a:pPr>
            <a:r>
              <a:rPr lang="en-US" b="1" dirty="0"/>
              <a:t>Proverbs 27 </a:t>
            </a:r>
            <a:r>
              <a:rPr lang="en-US" dirty="0"/>
              <a:t>is teaching the value of honest relationships that ultimately help us become more like Christ. Solomon shared about finding authentic friendships, dealing delicately with friend and family struggles, and the dangers of a wife who picks fights. I believe friendship, family, and marriage are three of the key areas that can sharpen us the most.</a:t>
            </a:r>
          </a:p>
        </p:txBody>
      </p:sp>
      <p:sp>
        <p:nvSpPr>
          <p:cNvPr id="4" name="Slide Number Placeholder 3"/>
          <p:cNvSpPr>
            <a:spLocks noGrp="1"/>
          </p:cNvSpPr>
          <p:nvPr>
            <p:ph type="sldNum" sz="quarter" idx="12"/>
          </p:nvPr>
        </p:nvSpPr>
        <p:spPr/>
        <p:txBody>
          <a:bodyPr/>
          <a:lstStyle/>
          <a:p>
            <a:fld id="{D2DBB35D-F01D-4AF9-A2B9-E89AD5A2E427}" type="slidenum">
              <a:rPr lang="en-US" smtClean="0"/>
              <a:t>9</a:t>
            </a:fld>
            <a:endParaRPr lang="en-US"/>
          </a:p>
        </p:txBody>
      </p:sp>
    </p:spTree>
    <p:extLst>
      <p:ext uri="{BB962C8B-B14F-4D97-AF65-F5344CB8AC3E}">
        <p14:creationId xmlns:p14="http://schemas.microsoft.com/office/powerpoint/2010/main" val="14660916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1443</Words>
  <Application>Microsoft Macintosh PowerPoint</Application>
  <PresentationFormat>Widescreen</PresentationFormat>
  <Paragraphs>73</Paragraphs>
  <Slides>18</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4" baseType="lpstr">
      <vt:lpstr>Aptos</vt:lpstr>
      <vt:lpstr>Aptos Display</vt:lpstr>
      <vt:lpstr>Arial</vt:lpstr>
      <vt:lpstr>Calibri</vt:lpstr>
      <vt:lpstr>Office Theme</vt:lpstr>
      <vt:lpstr>Picture</vt:lpstr>
      <vt:lpstr>               Mt. ZION MISSIONARY BAPTIST CHURCH Iron Sharpens Iron (Proverbs 27:17) What Does It Really Mean And Look Like? Instructor – Minister John E. Cavanaugh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Here are some aspects of what it looks like:</vt:lpstr>
      <vt:lpstr>PowerPoint Presentation</vt:lpstr>
      <vt:lpstr>PowerPoint Presentation</vt:lpstr>
      <vt:lpstr>PowerPoint Presentation</vt:lpstr>
      <vt:lpstr>PowerPoint Presentation</vt:lpstr>
      <vt:lpstr>PowerPoint Presentation</vt:lpstr>
      <vt:lpstr>A Quick Look At Iron in Scripture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Mt. ZION MISSIONARY BAPTIST CHURCH Iron Sharpens Iron (Proverbs 27:17) What Does It Really Mean And Look Like? Instructor – Minister John E. Cavanaugh</dc:title>
  <dc:creator>Carole Dillon</dc:creator>
  <cp:lastModifiedBy>Anthony Beck</cp:lastModifiedBy>
  <cp:revision>5</cp:revision>
  <cp:lastPrinted>2024-10-15T15:40:43Z</cp:lastPrinted>
  <dcterms:created xsi:type="dcterms:W3CDTF">2024-10-14T21:36:26Z</dcterms:created>
  <dcterms:modified xsi:type="dcterms:W3CDTF">2024-11-02T12:48:48Z</dcterms:modified>
</cp:coreProperties>
</file>