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390" r:id="rId6"/>
    <p:sldId id="401" r:id="rId7"/>
    <p:sldId id="400" r:id="rId8"/>
    <p:sldId id="361" r:id="rId9"/>
    <p:sldId id="402" r:id="rId10"/>
    <p:sldId id="403" r:id="rId11"/>
    <p:sldId id="410" r:id="rId12"/>
    <p:sldId id="399" r:id="rId13"/>
    <p:sldId id="386" r:id="rId14"/>
    <p:sldId id="262" r:id="rId15"/>
    <p:sldId id="268" r:id="rId16"/>
    <p:sldId id="405" r:id="rId17"/>
    <p:sldId id="407" r:id="rId18"/>
    <p:sldId id="394" r:id="rId19"/>
    <p:sldId id="265" r:id="rId20"/>
    <p:sldId id="406" r:id="rId21"/>
    <p:sldId id="408" r:id="rId22"/>
    <p:sldId id="409" r:id="rId23"/>
    <p:sldId id="308" r:id="rId24"/>
    <p:sldId id="307" r:id="rId25"/>
    <p:sldId id="258" r:id="rId26"/>
    <p:sldId id="279"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31" d="100"/>
          <a:sy n="131" d="100"/>
        </p:scale>
        <p:origin x="352" y="184"/>
      </p:cViewPr>
      <p:guideLst>
        <p:guide orient="horz" pos="2160"/>
        <p:guide pos="3840"/>
      </p:guideLst>
    </p:cSldViewPr>
  </p:slideViewPr>
  <p:notesTextViewPr>
    <p:cViewPr>
      <p:scale>
        <a:sx n="3" d="2"/>
        <a:sy n="3" d="2"/>
      </p:scale>
      <p:origin x="0" y="0"/>
    </p:cViewPr>
  </p:notesTextViewPr>
  <p:sorterViewPr>
    <p:cViewPr>
      <p:scale>
        <a:sx n="100" d="100"/>
        <a:sy n="100" d="100"/>
      </p:scale>
      <p:origin x="0" y="-1356"/>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5"/>
          </a:xfrm>
          <a:prstGeom prst="rect">
            <a:avLst/>
          </a:prstGeom>
        </p:spPr>
        <p:txBody>
          <a:bodyPr vert="horz" lIns="93144" tIns="46572" rIns="93144" bIns="46572" rtlCol="0"/>
          <a:lstStyle>
            <a:lvl1pPr algn="l">
              <a:defRPr sz="1200"/>
            </a:lvl1pPr>
          </a:lstStyle>
          <a:p>
            <a:endParaRPr/>
          </a:p>
        </p:txBody>
      </p:sp>
      <p:sp>
        <p:nvSpPr>
          <p:cNvPr id="3" name="Date Placeholder 2"/>
          <p:cNvSpPr>
            <a:spLocks noGrp="1"/>
          </p:cNvSpPr>
          <p:nvPr>
            <p:ph type="dt" sz="quarter" idx="1"/>
          </p:nvPr>
        </p:nvSpPr>
        <p:spPr>
          <a:xfrm>
            <a:off x="3970940" y="0"/>
            <a:ext cx="3037840" cy="466435"/>
          </a:xfrm>
          <a:prstGeom prst="rect">
            <a:avLst/>
          </a:prstGeom>
        </p:spPr>
        <p:txBody>
          <a:bodyPr vert="horz" lIns="93144" tIns="46572" rIns="93144" bIns="46572" rtlCol="0"/>
          <a:lstStyle>
            <a:lvl1pPr algn="r">
              <a:defRPr sz="1200"/>
            </a:lvl1pPr>
          </a:lstStyle>
          <a:p>
            <a:fld id="{23CEAAF3-9831-450B-8D59-2C09DB96C8FC}" type="datetimeFigureOut">
              <a:rPr lang="en-US"/>
              <a:t>10/26/24</a:t>
            </a:fld>
            <a:endParaRPr/>
          </a:p>
        </p:txBody>
      </p:sp>
      <p:sp>
        <p:nvSpPr>
          <p:cNvPr id="4" name="Footer Placeholder 3"/>
          <p:cNvSpPr>
            <a:spLocks noGrp="1"/>
          </p:cNvSpPr>
          <p:nvPr>
            <p:ph type="ftr" sz="quarter" idx="2"/>
          </p:nvPr>
        </p:nvSpPr>
        <p:spPr>
          <a:xfrm>
            <a:off x="2" y="8829970"/>
            <a:ext cx="3037840" cy="466434"/>
          </a:xfrm>
          <a:prstGeom prst="rect">
            <a:avLst/>
          </a:prstGeom>
        </p:spPr>
        <p:txBody>
          <a:bodyPr vert="horz" lIns="93144" tIns="46572" rIns="93144" bIns="46572" rtlCol="0" anchor="b"/>
          <a:lstStyle>
            <a:lvl1pPr algn="l">
              <a:defRPr sz="1200"/>
            </a:lvl1pPr>
          </a:lstStyle>
          <a:p>
            <a:endParaRPr/>
          </a:p>
        </p:txBody>
      </p:sp>
      <p:sp>
        <p:nvSpPr>
          <p:cNvPr id="5" name="Slide Number Placeholder 4"/>
          <p:cNvSpPr>
            <a:spLocks noGrp="1"/>
          </p:cNvSpPr>
          <p:nvPr>
            <p:ph type="sldNum" sz="quarter" idx="3"/>
          </p:nvPr>
        </p:nvSpPr>
        <p:spPr>
          <a:xfrm>
            <a:off x="3970940" y="8829970"/>
            <a:ext cx="3037840" cy="466434"/>
          </a:xfrm>
          <a:prstGeom prst="rect">
            <a:avLst/>
          </a:prstGeom>
        </p:spPr>
        <p:txBody>
          <a:bodyPr vert="horz" lIns="93144" tIns="46572" rIns="93144" bIns="46572"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5"/>
          </a:xfrm>
          <a:prstGeom prst="rect">
            <a:avLst/>
          </a:prstGeom>
        </p:spPr>
        <p:txBody>
          <a:bodyPr vert="horz" lIns="93144" tIns="46572" rIns="93144" bIns="46572" rtlCol="0"/>
          <a:lstStyle>
            <a:lvl1pPr algn="l">
              <a:defRPr sz="1200"/>
            </a:lvl1pPr>
          </a:lstStyle>
          <a:p>
            <a:endParaRPr/>
          </a:p>
        </p:txBody>
      </p:sp>
      <p:sp>
        <p:nvSpPr>
          <p:cNvPr id="3" name="Date Placeholder 2"/>
          <p:cNvSpPr>
            <a:spLocks noGrp="1"/>
          </p:cNvSpPr>
          <p:nvPr>
            <p:ph type="dt" idx="1"/>
          </p:nvPr>
        </p:nvSpPr>
        <p:spPr>
          <a:xfrm>
            <a:off x="3970940" y="0"/>
            <a:ext cx="3037840" cy="466435"/>
          </a:xfrm>
          <a:prstGeom prst="rect">
            <a:avLst/>
          </a:prstGeom>
        </p:spPr>
        <p:txBody>
          <a:bodyPr vert="horz" lIns="93144" tIns="46572" rIns="93144" bIns="46572" rtlCol="0"/>
          <a:lstStyle>
            <a:lvl1pPr algn="r">
              <a:defRPr sz="1200"/>
            </a:lvl1pPr>
          </a:lstStyle>
          <a:p>
            <a:fld id="{2D50CD79-FC16-4410-AB61-17F26E6D3BC8}" type="datetimeFigureOut">
              <a:rPr lang="en-US"/>
              <a:t>10/26/24</a:t>
            </a:fld>
            <a:endParaRPr/>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44" tIns="46572" rIns="93144" bIns="46572" rtlCol="0" anchor="ctr"/>
          <a:lstStyle/>
          <a:p>
            <a:endParaRPr/>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44" tIns="46572" rIns="93144" bIns="4657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2" y="8829970"/>
            <a:ext cx="3037840" cy="466434"/>
          </a:xfrm>
          <a:prstGeom prst="rect">
            <a:avLst/>
          </a:prstGeom>
        </p:spPr>
        <p:txBody>
          <a:bodyPr vert="horz" lIns="93144" tIns="46572" rIns="93144" bIns="46572" rtlCol="0" anchor="b"/>
          <a:lstStyle>
            <a:lvl1pPr algn="l">
              <a:defRPr sz="1200"/>
            </a:lvl1pPr>
          </a:lstStyle>
          <a:p>
            <a:endParaRPr/>
          </a:p>
        </p:txBody>
      </p:sp>
      <p:sp>
        <p:nvSpPr>
          <p:cNvPr id="7" name="Slide Number Placeholder 6"/>
          <p:cNvSpPr>
            <a:spLocks noGrp="1"/>
          </p:cNvSpPr>
          <p:nvPr>
            <p:ph type="sldNum" sz="quarter" idx="5"/>
          </p:nvPr>
        </p:nvSpPr>
        <p:spPr>
          <a:xfrm>
            <a:off x="3970940" y="8829970"/>
            <a:ext cx="3037840" cy="466434"/>
          </a:xfrm>
          <a:prstGeom prst="rect">
            <a:avLst/>
          </a:prstGeom>
        </p:spPr>
        <p:txBody>
          <a:bodyPr vert="horz" lIns="93144" tIns="46572" rIns="93144" bIns="46572"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89838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398996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367972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196357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23</a:t>
            </a:fld>
            <a:endParaRPr lang="en-US"/>
          </a:p>
        </p:txBody>
      </p:sp>
    </p:spTree>
    <p:extLst>
      <p:ext uri="{BB962C8B-B14F-4D97-AF65-F5344CB8AC3E}">
        <p14:creationId xmlns:p14="http://schemas.microsoft.com/office/powerpoint/2010/main" val="9034947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2846" y="3381555"/>
            <a:ext cx="6386104" cy="1130230"/>
          </a:xfrm>
        </p:spPr>
        <p:txBody>
          <a:bodyPr anchor="ctr"/>
          <a:lstStyle/>
          <a:p>
            <a:r>
              <a:rPr lang="en-US" sz="3700" dirty="0">
                <a:latin typeface="Calibri" panose="020F0502020204030204" pitchFamily="34" charset="0"/>
                <a:cs typeface="Calibri" panose="020F0502020204030204" pitchFamily="34" charset="0"/>
              </a:rPr>
              <a:t>Mt Zion Baptist Church</a:t>
            </a:r>
            <a:br>
              <a:rPr lang="en-US"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Bible Study – Interim pastor </a:t>
            </a:r>
            <a:r>
              <a:rPr lang="en-US" sz="2400" dirty="0" err="1">
                <a:latin typeface="Calibri" panose="020F0502020204030204" pitchFamily="34" charset="0"/>
                <a:cs typeface="Calibri" panose="020F0502020204030204" pitchFamily="34" charset="0"/>
              </a:rPr>
              <a:t>todd</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legette</a:t>
            </a:r>
            <a:endParaRPr lang="en-US" sz="2400" dirty="0">
              <a:latin typeface="Calibri" panose="020F0502020204030204" pitchFamily="34" charset="0"/>
              <a:cs typeface="Calibri" panose="020F0502020204030204" pitchFamily="34" charset="0"/>
            </a:endParaRPr>
          </a:p>
        </p:txBody>
      </p:sp>
      <p:sp>
        <p:nvSpPr>
          <p:cNvPr id="7" name="Subtitle 6"/>
          <p:cNvSpPr>
            <a:spLocks noGrp="1"/>
          </p:cNvSpPr>
          <p:nvPr>
            <p:ph type="subTitle" idx="1"/>
          </p:nvPr>
        </p:nvSpPr>
        <p:spPr>
          <a:xfrm>
            <a:off x="452846" y="4424619"/>
            <a:ext cx="5734050" cy="1095386"/>
          </a:xfrm>
        </p:spPr>
        <p:txBody>
          <a:bodyPr>
            <a:normAutofit/>
          </a:bodyPr>
          <a:lstStyle/>
          <a:p>
            <a:r>
              <a:rPr lang="en-US" dirty="0">
                <a:latin typeface="Calibri" panose="020F0502020204030204" pitchFamily="34" charset="0"/>
                <a:cs typeface="Calibri" panose="020F0502020204030204" pitchFamily="34" charset="0"/>
              </a:rPr>
              <a:t>Theme: Is It OK if I [________]?</a:t>
            </a:r>
          </a:p>
          <a:p>
            <a:r>
              <a:rPr lang="en-US" dirty="0">
                <a:latin typeface="Calibri" panose="020F0502020204030204" pitchFamily="34" charset="0"/>
                <a:cs typeface="Calibri" panose="020F0502020204030204" pitchFamily="34" charset="0"/>
              </a:rPr>
              <a:t>1 Corinthians 8:1-13</a:t>
            </a:r>
          </a:p>
          <a:p>
            <a:r>
              <a:rPr lang="en-US" dirty="0">
                <a:latin typeface="Calibri" panose="020F0502020204030204" pitchFamily="34" charset="0"/>
                <a:cs typeface="Calibri" panose="020F0502020204030204" pitchFamily="34" charset="0"/>
              </a:rPr>
              <a:t>October 22, 2024</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Practical Application</a:t>
            </a:r>
          </a:p>
        </p:txBody>
      </p:sp>
      <p:sp>
        <p:nvSpPr>
          <p:cNvPr id="14" name="Content Placeholder 13"/>
          <p:cNvSpPr>
            <a:spLocks noGrp="1"/>
          </p:cNvSpPr>
          <p:nvPr>
            <p:ph idx="1"/>
          </p:nvPr>
        </p:nvSpPr>
        <p:spPr>
          <a:xfrm>
            <a:off x="1104900" y="1388853"/>
            <a:ext cx="9980682" cy="5305245"/>
          </a:xfrm>
        </p:spPr>
        <p:txBody>
          <a:bodyPr>
            <a:normAutofit/>
          </a:bodyPr>
          <a:lstStyle/>
          <a:p>
            <a:r>
              <a:rPr lang="en-US" sz="3600" dirty="0">
                <a:latin typeface="Calibri" panose="020F0502020204030204" pitchFamily="34" charset="0"/>
                <a:cs typeface="Calibri" panose="020F0502020204030204" pitchFamily="34" charset="0"/>
              </a:rPr>
              <a:t>So, this lesson will attempt to answer this age-old question</a:t>
            </a:r>
          </a:p>
          <a:p>
            <a:pPr lvl="1"/>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sp>
        <p:nvSpPr>
          <p:cNvPr id="2" name="Slide Number Placeholder 1">
            <a:extLst>
              <a:ext uri="{FF2B5EF4-FFF2-40B4-BE49-F238E27FC236}">
                <a16:creationId xmlns:a16="http://schemas.microsoft.com/office/drawing/2014/main" id="{FD2C8108-F756-ACF2-789E-2659467D4BE4}"/>
              </a:ext>
            </a:extLst>
          </p:cNvPr>
          <p:cNvSpPr>
            <a:spLocks noGrp="1"/>
          </p:cNvSpPr>
          <p:nvPr>
            <p:ph type="sldNum" sz="quarter" idx="12"/>
          </p:nvPr>
        </p:nvSpPr>
        <p:spPr/>
        <p:txBody>
          <a:bodyPr/>
          <a:lstStyle/>
          <a:p>
            <a:fld id="{0FF54DE5-C571-48E8-A5BC-B369434E2F44}" type="slidenum">
              <a:rPr lang="en-US" smtClean="0"/>
              <a:t>10</a:t>
            </a:fld>
            <a:endParaRPr lang="en-US"/>
          </a:p>
        </p:txBody>
      </p:sp>
    </p:spTree>
    <p:extLst>
      <p:ext uri="{BB962C8B-B14F-4D97-AF65-F5344CB8AC3E}">
        <p14:creationId xmlns:p14="http://schemas.microsoft.com/office/powerpoint/2010/main" val="287223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WWJD?</a:t>
            </a:r>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sz="3600" b="1" u="sng" dirty="0">
                <a:latin typeface="Calibri" panose="020F0502020204030204" pitchFamily="34" charset="0"/>
                <a:ea typeface="Calibri" panose="020F0502020204030204" pitchFamily="34" charset="0"/>
                <a:cs typeface="Calibri" panose="020F0502020204030204" pitchFamily="34" charset="0"/>
              </a:rPr>
              <a:t>WWJD?</a:t>
            </a:r>
          </a:p>
          <a:p>
            <a:pPr marL="228600"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To find the answer the question if it is ok if I [______], we must first ask ourselves another question: </a:t>
            </a:r>
          </a:p>
          <a:p>
            <a:pPr marL="228600"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What Would Jesus Do?</a:t>
            </a:r>
          </a:p>
          <a:p>
            <a:pPr marL="228600" marR="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It’s important to note that none of the modern controversial issues are sinful of themselves</a:t>
            </a:r>
          </a:p>
          <a:p>
            <a:pPr marL="228600" marR="0">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But in 1 Corinthians, Paul gives us some good advice when asking ourselves if a certain activity is ok for Christians</a:t>
            </a:r>
          </a:p>
        </p:txBody>
      </p:sp>
      <p:sp>
        <p:nvSpPr>
          <p:cNvPr id="4" name="Slide Number Placeholder 3"/>
          <p:cNvSpPr>
            <a:spLocks noGrp="1"/>
          </p:cNvSpPr>
          <p:nvPr>
            <p:ph type="sldNum" sz="quarter" idx="12"/>
          </p:nvPr>
        </p:nvSpPr>
        <p:spPr/>
        <p:txBody>
          <a:bodyPr/>
          <a:lstStyle/>
          <a:p>
            <a:fld id="{0FF54DE5-C571-48E8-A5BC-B369434E2F44}" type="slidenum">
              <a:rPr lang="en-US" smtClean="0"/>
              <a:t>11</a:t>
            </a:fld>
            <a:endParaRPr lang="en-US"/>
          </a:p>
        </p:txBody>
      </p:sp>
    </p:spTree>
    <p:extLst>
      <p:ext uri="{BB962C8B-B14F-4D97-AF65-F5344CB8AC3E}">
        <p14:creationId xmlns:p14="http://schemas.microsoft.com/office/powerpoint/2010/main" val="216456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WWJD?</a:t>
            </a:r>
          </a:p>
        </p:txBody>
      </p:sp>
      <p:sp>
        <p:nvSpPr>
          <p:cNvPr id="3" name="Content Placeholder 2"/>
          <p:cNvSpPr>
            <a:spLocks noGrp="1"/>
          </p:cNvSpPr>
          <p:nvPr>
            <p:ph idx="1"/>
          </p:nvPr>
        </p:nvSpPr>
        <p:spPr/>
        <p:txBody>
          <a:bodyPr>
            <a:normAutofit lnSpcReduction="10000"/>
          </a:bodyPr>
          <a:lstStyle/>
          <a:p>
            <a:r>
              <a:rPr lang="en-US" sz="3600" dirty="0">
                <a:latin typeface="Calibri" panose="020F0502020204030204" pitchFamily="34" charset="0"/>
                <a:ea typeface="Calibri" panose="020F0502020204030204" pitchFamily="34" charset="0"/>
                <a:cs typeface="Calibri" panose="020F0502020204030204" pitchFamily="34" charset="0"/>
              </a:rPr>
              <a:t>Read 1 Corinthians 6:12</a:t>
            </a:r>
          </a:p>
          <a:p>
            <a:r>
              <a:rPr lang="en-US" sz="3600" dirty="0">
                <a:latin typeface="Calibri" panose="020F0502020204030204" pitchFamily="34" charset="0"/>
                <a:ea typeface="Calibri" panose="020F0502020204030204" pitchFamily="34" charset="0"/>
                <a:cs typeface="Calibri" panose="020F0502020204030204" pitchFamily="34" charset="0"/>
              </a:rPr>
              <a:t>“All things are lawful unto me, but all things are not expedient: all things are lawful for me, but I will not be brought under the power of any.”</a:t>
            </a:r>
          </a:p>
          <a:p>
            <a:r>
              <a:rPr lang="en-US" sz="3600" dirty="0">
                <a:latin typeface="Calibri" panose="020F0502020204030204" pitchFamily="34" charset="0"/>
                <a:ea typeface="Calibri" panose="020F0502020204030204" pitchFamily="34" charset="0"/>
                <a:cs typeface="Calibri" panose="020F0502020204030204" pitchFamily="34" charset="0"/>
              </a:rPr>
              <a:t>Read 1 Corinthians 10:23</a:t>
            </a:r>
          </a:p>
          <a:p>
            <a:r>
              <a:rPr lang="en-US" sz="3600" dirty="0">
                <a:latin typeface="Calibri" panose="020F0502020204030204" pitchFamily="34" charset="0"/>
                <a:ea typeface="Calibri" panose="020F0502020204030204" pitchFamily="34" charset="0"/>
                <a:cs typeface="Calibri" panose="020F0502020204030204" pitchFamily="34" charset="0"/>
              </a:rPr>
              <a:t>“All things are lawful for me, but all things are not expedient: all things are lawful for me, but all things edify not.”</a:t>
            </a:r>
          </a:p>
          <a:p>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12</a:t>
            </a:fld>
            <a:endParaRPr lang="en-US"/>
          </a:p>
        </p:txBody>
      </p:sp>
    </p:spTree>
    <p:extLst>
      <p:ext uri="{BB962C8B-B14F-4D97-AF65-F5344CB8AC3E}">
        <p14:creationId xmlns:p14="http://schemas.microsoft.com/office/powerpoint/2010/main" val="14595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WWJD?</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3600" b="1" u="sng" dirty="0">
                <a:latin typeface="Calibri" panose="020F0502020204030204" pitchFamily="34" charset="0"/>
                <a:ea typeface="Calibri" panose="020F0502020204030204" pitchFamily="34" charset="0"/>
                <a:cs typeface="Calibri" panose="020F0502020204030204" pitchFamily="34" charset="0"/>
              </a:rPr>
              <a:t>Side Note:</a:t>
            </a:r>
          </a:p>
          <a:p>
            <a:pPr marL="228600"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There are behaviors the Bible explicitly condemns: Homosexuality, extra-marital sex, murder, theft, etc. </a:t>
            </a:r>
          </a:p>
          <a:p>
            <a:pPr marL="228600"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These are not included in “all things are lawful unto me…” </a:t>
            </a:r>
          </a:p>
          <a:p>
            <a:pPr marL="228600"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But the Bible does not address every area on which sincere Christians are divided </a:t>
            </a:r>
          </a:p>
          <a:p>
            <a:pPr marL="228600"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In those areas, we must repeatedly ask ourselves WWJD?</a:t>
            </a:r>
          </a:p>
        </p:txBody>
      </p:sp>
      <p:sp>
        <p:nvSpPr>
          <p:cNvPr id="4" name="Slide Number Placeholder 3"/>
          <p:cNvSpPr>
            <a:spLocks noGrp="1"/>
          </p:cNvSpPr>
          <p:nvPr>
            <p:ph type="sldNum" sz="quarter" idx="12"/>
          </p:nvPr>
        </p:nvSpPr>
        <p:spPr/>
        <p:txBody>
          <a:bodyPr/>
          <a:lstStyle/>
          <a:p>
            <a:fld id="{0FF54DE5-C571-48E8-A5BC-B369434E2F44}" type="slidenum">
              <a:rPr lang="en-US" smtClean="0"/>
              <a:t>13</a:t>
            </a:fld>
            <a:endParaRPr lang="en-US"/>
          </a:p>
        </p:txBody>
      </p:sp>
    </p:spTree>
    <p:extLst>
      <p:ext uri="{BB962C8B-B14F-4D97-AF65-F5344CB8AC3E}">
        <p14:creationId xmlns:p14="http://schemas.microsoft.com/office/powerpoint/2010/main" val="265741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1" end="1"/>
                                            </p:txEl>
                                          </p:spTgt>
                                        </p:tgtEl>
                                        <p:attrNameLst>
                                          <p:attrName>ppt_x</p:attrName>
                                          <p:attrName>ppt_y</p:attrName>
                                        </p:attrNameLst>
                                      </p:cBhvr>
                                    </p:animMotion>
                                    <p:animRot by="1500000">
                                      <p:cBhvr>
                                        <p:cTn id="7" dur="125" fill="hold">
                                          <p:stCondLst>
                                            <p:cond delay="0"/>
                                          </p:stCondLst>
                                        </p:cTn>
                                        <p:tgtEl>
                                          <p:spTgt spid="3">
                                            <p:txEl>
                                              <p:pRg st="1" end="1"/>
                                            </p:txEl>
                                          </p:spTgt>
                                        </p:tgtEl>
                                        <p:attrNameLst>
                                          <p:attrName>r</p:attrName>
                                        </p:attrNameLst>
                                      </p:cBhvr>
                                    </p:animRot>
                                    <p:animRot by="-1500000">
                                      <p:cBhvr>
                                        <p:cTn id="8" dur="125" fill="hold">
                                          <p:stCondLst>
                                            <p:cond delay="125"/>
                                          </p:stCondLst>
                                        </p:cTn>
                                        <p:tgtEl>
                                          <p:spTgt spid="3">
                                            <p:txEl>
                                              <p:pRg st="1" end="1"/>
                                            </p:txEl>
                                          </p:spTgt>
                                        </p:tgtEl>
                                        <p:attrNameLst>
                                          <p:attrName>r</p:attrName>
                                        </p:attrNameLst>
                                      </p:cBhvr>
                                    </p:animRot>
                                    <p:animRot by="-1500000">
                                      <p:cBhvr>
                                        <p:cTn id="9" dur="125" fill="hold">
                                          <p:stCondLst>
                                            <p:cond delay="250"/>
                                          </p:stCondLst>
                                        </p:cTn>
                                        <p:tgtEl>
                                          <p:spTgt spid="3">
                                            <p:txEl>
                                              <p:pRg st="1" end="1"/>
                                            </p:txEl>
                                          </p:spTgt>
                                        </p:tgtEl>
                                        <p:attrNameLst>
                                          <p:attrName>r</p:attrName>
                                        </p:attrNameLst>
                                      </p:cBhvr>
                                    </p:animRot>
                                    <p:animRot by="1500000">
                                      <p:cBhvr>
                                        <p:cTn id="10" dur="125" fill="hold">
                                          <p:stCondLst>
                                            <p:cond delay="375"/>
                                          </p:stCondLst>
                                        </p:cTn>
                                        <p:tgtEl>
                                          <p:spTgt spid="3">
                                            <p:txEl>
                                              <p:pRg st="1" end="1"/>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2" end="2"/>
                                            </p:txEl>
                                          </p:spTgt>
                                        </p:tgtEl>
                                        <p:attrNameLst>
                                          <p:attrName>ppt_x</p:attrName>
                                          <p:attrName>ppt_y</p:attrName>
                                        </p:attrNameLst>
                                      </p:cBhvr>
                                    </p:animMotion>
                                    <p:animRot by="1500000">
                                      <p:cBhvr>
                                        <p:cTn id="13" dur="125" fill="hold">
                                          <p:stCondLst>
                                            <p:cond delay="0"/>
                                          </p:stCondLst>
                                        </p:cTn>
                                        <p:tgtEl>
                                          <p:spTgt spid="3">
                                            <p:txEl>
                                              <p:pRg st="2" end="2"/>
                                            </p:txEl>
                                          </p:spTgt>
                                        </p:tgtEl>
                                        <p:attrNameLst>
                                          <p:attrName>r</p:attrName>
                                        </p:attrNameLst>
                                      </p:cBhvr>
                                    </p:animRot>
                                    <p:animRot by="-1500000">
                                      <p:cBhvr>
                                        <p:cTn id="14" dur="125" fill="hold">
                                          <p:stCondLst>
                                            <p:cond delay="125"/>
                                          </p:stCondLst>
                                        </p:cTn>
                                        <p:tgtEl>
                                          <p:spTgt spid="3">
                                            <p:txEl>
                                              <p:pRg st="2" end="2"/>
                                            </p:txEl>
                                          </p:spTgt>
                                        </p:tgtEl>
                                        <p:attrNameLst>
                                          <p:attrName>r</p:attrName>
                                        </p:attrNameLst>
                                      </p:cBhvr>
                                    </p:animRot>
                                    <p:animRot by="-1500000">
                                      <p:cBhvr>
                                        <p:cTn id="15" dur="125" fill="hold">
                                          <p:stCondLst>
                                            <p:cond delay="250"/>
                                          </p:stCondLst>
                                        </p:cTn>
                                        <p:tgtEl>
                                          <p:spTgt spid="3">
                                            <p:txEl>
                                              <p:pRg st="2" end="2"/>
                                            </p:txEl>
                                          </p:spTgt>
                                        </p:tgtEl>
                                        <p:attrNameLst>
                                          <p:attrName>r</p:attrName>
                                        </p:attrNameLst>
                                      </p:cBhvr>
                                    </p:animRot>
                                    <p:animRot by="1500000">
                                      <p:cBhvr>
                                        <p:cTn id="16" dur="125" fill="hold">
                                          <p:stCondLst>
                                            <p:cond delay="375"/>
                                          </p:stCondLst>
                                        </p:cTn>
                                        <p:tgtEl>
                                          <p:spTgt spid="3">
                                            <p:txEl>
                                              <p:pRg st="2" end="2"/>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3" end="3"/>
                                            </p:txEl>
                                          </p:spTgt>
                                        </p:tgtEl>
                                        <p:attrNameLst>
                                          <p:attrName>ppt_x</p:attrName>
                                          <p:attrName>ppt_y</p:attrName>
                                        </p:attrNameLst>
                                      </p:cBhvr>
                                    </p:animMotion>
                                    <p:animRot by="1500000">
                                      <p:cBhvr>
                                        <p:cTn id="19" dur="125" fill="hold">
                                          <p:stCondLst>
                                            <p:cond delay="0"/>
                                          </p:stCondLst>
                                        </p:cTn>
                                        <p:tgtEl>
                                          <p:spTgt spid="3">
                                            <p:txEl>
                                              <p:pRg st="3" end="3"/>
                                            </p:txEl>
                                          </p:spTgt>
                                        </p:tgtEl>
                                        <p:attrNameLst>
                                          <p:attrName>r</p:attrName>
                                        </p:attrNameLst>
                                      </p:cBhvr>
                                    </p:animRot>
                                    <p:animRot by="-1500000">
                                      <p:cBhvr>
                                        <p:cTn id="20" dur="125" fill="hold">
                                          <p:stCondLst>
                                            <p:cond delay="125"/>
                                          </p:stCondLst>
                                        </p:cTn>
                                        <p:tgtEl>
                                          <p:spTgt spid="3">
                                            <p:txEl>
                                              <p:pRg st="3" end="3"/>
                                            </p:txEl>
                                          </p:spTgt>
                                        </p:tgtEl>
                                        <p:attrNameLst>
                                          <p:attrName>r</p:attrName>
                                        </p:attrNameLst>
                                      </p:cBhvr>
                                    </p:animRot>
                                    <p:animRot by="-1500000">
                                      <p:cBhvr>
                                        <p:cTn id="21" dur="125" fill="hold">
                                          <p:stCondLst>
                                            <p:cond delay="250"/>
                                          </p:stCondLst>
                                        </p:cTn>
                                        <p:tgtEl>
                                          <p:spTgt spid="3">
                                            <p:txEl>
                                              <p:pRg st="3" end="3"/>
                                            </p:txEl>
                                          </p:spTgt>
                                        </p:tgtEl>
                                        <p:attrNameLst>
                                          <p:attrName>r</p:attrName>
                                        </p:attrNameLst>
                                      </p:cBhvr>
                                    </p:animRot>
                                    <p:animRot by="1500000">
                                      <p:cBhvr>
                                        <p:cTn id="22" dur="125" fill="hold">
                                          <p:stCondLst>
                                            <p:cond delay="375"/>
                                          </p:stCondLst>
                                        </p:cTn>
                                        <p:tgtEl>
                                          <p:spTgt spid="3">
                                            <p:txEl>
                                              <p:pRg st="3" end="3"/>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4" end="4"/>
                                            </p:txEl>
                                          </p:spTgt>
                                        </p:tgtEl>
                                        <p:attrNameLst>
                                          <p:attrName>ppt_x</p:attrName>
                                          <p:attrName>ppt_y</p:attrName>
                                        </p:attrNameLst>
                                      </p:cBhvr>
                                    </p:animMotion>
                                    <p:animRot by="1500000">
                                      <p:cBhvr>
                                        <p:cTn id="25" dur="125" fill="hold">
                                          <p:stCondLst>
                                            <p:cond delay="0"/>
                                          </p:stCondLst>
                                        </p:cTn>
                                        <p:tgtEl>
                                          <p:spTgt spid="3">
                                            <p:txEl>
                                              <p:pRg st="4" end="4"/>
                                            </p:txEl>
                                          </p:spTgt>
                                        </p:tgtEl>
                                        <p:attrNameLst>
                                          <p:attrName>r</p:attrName>
                                        </p:attrNameLst>
                                      </p:cBhvr>
                                    </p:animRot>
                                    <p:animRot by="-1500000">
                                      <p:cBhvr>
                                        <p:cTn id="26" dur="125" fill="hold">
                                          <p:stCondLst>
                                            <p:cond delay="125"/>
                                          </p:stCondLst>
                                        </p:cTn>
                                        <p:tgtEl>
                                          <p:spTgt spid="3">
                                            <p:txEl>
                                              <p:pRg st="4" end="4"/>
                                            </p:txEl>
                                          </p:spTgt>
                                        </p:tgtEl>
                                        <p:attrNameLst>
                                          <p:attrName>r</p:attrName>
                                        </p:attrNameLst>
                                      </p:cBhvr>
                                    </p:animRot>
                                    <p:animRot by="-1500000">
                                      <p:cBhvr>
                                        <p:cTn id="27" dur="125" fill="hold">
                                          <p:stCondLst>
                                            <p:cond delay="250"/>
                                          </p:stCondLst>
                                        </p:cTn>
                                        <p:tgtEl>
                                          <p:spTgt spid="3">
                                            <p:txEl>
                                              <p:pRg st="4" end="4"/>
                                            </p:txEl>
                                          </p:spTgt>
                                        </p:tgtEl>
                                        <p:attrNameLst>
                                          <p:attrName>r</p:attrName>
                                        </p:attrNameLst>
                                      </p:cBhvr>
                                    </p:animRot>
                                    <p:animRot by="1500000">
                                      <p:cBhvr>
                                        <p:cTn id="28" dur="125" fill="hold">
                                          <p:stCondLst>
                                            <p:cond delay="375"/>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WWJD?</a:t>
            </a:r>
          </a:p>
        </p:txBody>
      </p:sp>
      <p:sp>
        <p:nvSpPr>
          <p:cNvPr id="3" name="Content Placeholder 2"/>
          <p:cNvSpPr>
            <a:spLocks noGrp="1"/>
          </p:cNvSpPr>
          <p:nvPr>
            <p:ph idx="1"/>
          </p:nvPr>
        </p:nvSpPr>
        <p:spPr/>
        <p:txBody>
          <a:bodyPr>
            <a:normAutofit fontScale="92500" lnSpcReduction="20000"/>
          </a:bodyPr>
          <a:lstStyle/>
          <a:p>
            <a:pPr marL="228600"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While Paul says that all </a:t>
            </a:r>
            <a:r>
              <a:rPr lang="en-US" sz="3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legitimate</a:t>
            </a:r>
            <a:r>
              <a:rPr lang="en-US" sz="3600" dirty="0">
                <a:latin typeface="Calibri" panose="020F0502020204030204" pitchFamily="34" charset="0"/>
                <a:ea typeface="Calibri" panose="020F0502020204030204" pitchFamily="34" charset="0"/>
                <a:cs typeface="Times New Roman" panose="02020603050405020304" pitchFamily="18" charset="0"/>
              </a:rPr>
              <a:t> things are lawful, notice that he doesn't simply give us a green light to help ourselves</a:t>
            </a:r>
          </a:p>
          <a:p>
            <a:pPr marL="228600"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Even with the legitimate things he says that:</a:t>
            </a:r>
          </a:p>
          <a:p>
            <a:pPr marL="690563"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he will not be brought under the power of any AND </a:t>
            </a:r>
          </a:p>
          <a:p>
            <a:pPr marL="690563"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some things don't do anything to help us to become more like Christ </a:t>
            </a:r>
          </a:p>
          <a:p>
            <a:pPr marL="228600"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Meaning that even legitimate things can have negative effects in our Christian walk</a:t>
            </a:r>
          </a:p>
        </p:txBody>
      </p:sp>
      <p:sp>
        <p:nvSpPr>
          <p:cNvPr id="4" name="Slide Number Placeholder 3"/>
          <p:cNvSpPr>
            <a:spLocks noGrp="1"/>
          </p:cNvSpPr>
          <p:nvPr>
            <p:ph type="sldNum" sz="quarter" idx="12"/>
          </p:nvPr>
        </p:nvSpPr>
        <p:spPr/>
        <p:txBody>
          <a:bodyPr/>
          <a:lstStyle/>
          <a:p>
            <a:fld id="{0FF54DE5-C571-48E8-A5BC-B369434E2F44}" type="slidenum">
              <a:rPr lang="en-US" smtClean="0"/>
              <a:t>14</a:t>
            </a:fld>
            <a:endParaRPr lang="en-US"/>
          </a:p>
        </p:txBody>
      </p:sp>
    </p:spTree>
    <p:extLst>
      <p:ext uri="{BB962C8B-B14F-4D97-AF65-F5344CB8AC3E}">
        <p14:creationId xmlns:p14="http://schemas.microsoft.com/office/powerpoint/2010/main" val="97958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WWJD?</a:t>
            </a:r>
          </a:p>
        </p:txBody>
      </p:sp>
      <p:sp>
        <p:nvSpPr>
          <p:cNvPr id="3" name="Content Placeholder 2"/>
          <p:cNvSpPr>
            <a:spLocks noGrp="1"/>
          </p:cNvSpPr>
          <p:nvPr>
            <p:ph idx="1"/>
          </p:nvPr>
        </p:nvSpPr>
        <p:spPr>
          <a:xfrm>
            <a:off x="1104899" y="1600200"/>
            <a:ext cx="10647829" cy="4572000"/>
          </a:xfrm>
        </p:spPr>
        <p:txBody>
          <a:bodyPr>
            <a:norm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Read Proverbs 27:7 – Who likes bittersweet chocolate?</a:t>
            </a:r>
          </a:p>
          <a:p>
            <a:r>
              <a:rPr lang="en-US" sz="3600" dirty="0">
                <a:latin typeface="Calibri" panose="020F0502020204030204" pitchFamily="34" charset="0"/>
                <a:ea typeface="Calibri" panose="020F0502020204030204" pitchFamily="34" charset="0"/>
                <a:cs typeface="Calibri" panose="020F0502020204030204" pitchFamily="34" charset="0"/>
              </a:rPr>
              <a:t>Read Matthew 19:24 – Love the Blesser not blessing</a:t>
            </a:r>
          </a:p>
          <a:p>
            <a:r>
              <a:rPr lang="en-US" sz="3600" dirty="0">
                <a:latin typeface="Calibri" panose="020F0502020204030204" pitchFamily="34" charset="0"/>
                <a:ea typeface="Calibri" panose="020F0502020204030204" pitchFamily="34" charset="0"/>
                <a:cs typeface="Calibri" panose="020F0502020204030204" pitchFamily="34" charset="0"/>
              </a:rPr>
              <a:t>Read Matthew 19:29 – Make Jesus 1</a:t>
            </a:r>
            <a:r>
              <a:rPr lang="en-US" sz="3600" baseline="30000" dirty="0">
                <a:latin typeface="Calibri" panose="020F0502020204030204" pitchFamily="34" charset="0"/>
                <a:ea typeface="Calibri" panose="020F0502020204030204" pitchFamily="34" charset="0"/>
                <a:cs typeface="Calibri" panose="020F0502020204030204" pitchFamily="34" charset="0"/>
              </a:rPr>
              <a:t>st</a:t>
            </a:r>
            <a:r>
              <a:rPr lang="en-US" sz="3600" dirty="0">
                <a:latin typeface="Calibri" panose="020F0502020204030204" pitchFamily="34" charset="0"/>
                <a:ea typeface="Calibri" panose="020F0502020204030204" pitchFamily="34" charset="0"/>
                <a:cs typeface="Calibri" panose="020F0502020204030204" pitchFamily="34" charset="0"/>
              </a:rPr>
              <a:t> Place in your life</a:t>
            </a:r>
          </a:p>
          <a:p>
            <a:r>
              <a:rPr lang="en-US" sz="3600" dirty="0">
                <a:latin typeface="Calibri" panose="020F0502020204030204" pitchFamily="34" charset="0"/>
                <a:ea typeface="Calibri" panose="020F0502020204030204" pitchFamily="34" charset="0"/>
                <a:cs typeface="Calibri" panose="020F0502020204030204" pitchFamily="34" charset="0"/>
              </a:rPr>
              <a:t>Read Luke 10:31-33 – Remain humble</a:t>
            </a:r>
          </a:p>
        </p:txBody>
      </p:sp>
      <p:sp>
        <p:nvSpPr>
          <p:cNvPr id="4" name="Slide Number Placeholder 3"/>
          <p:cNvSpPr>
            <a:spLocks noGrp="1"/>
          </p:cNvSpPr>
          <p:nvPr>
            <p:ph type="sldNum" sz="quarter" idx="12"/>
          </p:nvPr>
        </p:nvSpPr>
        <p:spPr/>
        <p:txBody>
          <a:bodyPr/>
          <a:lstStyle/>
          <a:p>
            <a:fld id="{0FF54DE5-C571-48E8-A5BC-B369434E2F44}" type="slidenum">
              <a:rPr lang="en-US" smtClean="0"/>
              <a:t>15</a:t>
            </a:fld>
            <a:endParaRPr lang="en-US"/>
          </a:p>
        </p:txBody>
      </p:sp>
    </p:spTree>
    <p:extLst>
      <p:ext uri="{BB962C8B-B14F-4D97-AF65-F5344CB8AC3E}">
        <p14:creationId xmlns:p14="http://schemas.microsoft.com/office/powerpoint/2010/main" val="389836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How Does It Affect Others?</a:t>
            </a:r>
          </a:p>
        </p:txBody>
      </p:sp>
      <p:sp>
        <p:nvSpPr>
          <p:cNvPr id="3" name="Content Placeholder 2"/>
          <p:cNvSpPr>
            <a:spLocks noGrp="1"/>
          </p:cNvSpPr>
          <p:nvPr>
            <p:ph idx="1"/>
          </p:nvPr>
        </p:nvSpPr>
        <p:spPr>
          <a:xfrm>
            <a:off x="1103382" y="1420906"/>
            <a:ext cx="9982200" cy="5033682"/>
          </a:xfrm>
        </p:spPr>
        <p:txBody>
          <a:bodyPr>
            <a:normAutofit/>
          </a:bodyPr>
          <a:lstStyle/>
          <a:p>
            <a:pPr marL="457200" indent="-457200">
              <a:buFont typeface="+mj-lt"/>
              <a:buAutoNum type="arabicPeriod" startAt="2"/>
            </a:pPr>
            <a:r>
              <a:rPr lang="en-US" sz="3600" b="1" u="sng" dirty="0">
                <a:latin typeface="Calibri" panose="020F0502020204030204" pitchFamily="34" charset="0"/>
                <a:ea typeface="Calibri" panose="020F0502020204030204" pitchFamily="34" charset="0"/>
                <a:cs typeface="Calibri" panose="020F0502020204030204" pitchFamily="34" charset="0"/>
              </a:rPr>
              <a:t>How Does It Affect Others?</a:t>
            </a:r>
          </a:p>
          <a:p>
            <a:pPr marL="228600" lvl="1">
              <a:spcBef>
                <a:spcPts val="1000"/>
              </a:spcBef>
            </a:pPr>
            <a:r>
              <a:rPr lang="en-US" sz="3600" dirty="0">
                <a:latin typeface="Calibri" panose="020F0502020204030204" pitchFamily="34" charset="0"/>
                <a:ea typeface="Calibri" panose="020F0502020204030204" pitchFamily="34" charset="0"/>
                <a:cs typeface="Calibri" panose="020F0502020204030204" pitchFamily="34" charset="0"/>
              </a:rPr>
              <a:t>In the text Paul says first that believers could freely partake of the meat because the idols aren’t real</a:t>
            </a:r>
          </a:p>
          <a:p>
            <a:pPr marL="228600" lvl="1">
              <a:spcBef>
                <a:spcPts val="1000"/>
              </a:spcBef>
            </a:pPr>
            <a:r>
              <a:rPr lang="en-US" sz="3600" dirty="0">
                <a:effectLst/>
                <a:latin typeface="Calibri" panose="020F0502020204030204" pitchFamily="34" charset="0"/>
                <a:ea typeface="Calibri" panose="020F0502020204030204" pitchFamily="34" charset="0"/>
                <a:cs typeface="Calibri" panose="020F0502020204030204" pitchFamily="34" charset="0"/>
              </a:rPr>
              <a:t>However, his first concern had to do with how his eating might affect others</a:t>
            </a:r>
          </a:p>
          <a:p>
            <a:pPr marL="228600" lvl="1">
              <a:spcBef>
                <a:spcPts val="1000"/>
              </a:spcBef>
            </a:pPr>
            <a:r>
              <a:rPr lang="en-US" sz="3600" dirty="0">
                <a:latin typeface="Calibri" panose="020F0502020204030204" pitchFamily="34" charset="0"/>
                <a:ea typeface="Calibri" panose="020F0502020204030204" pitchFamily="34" charset="0"/>
                <a:cs typeface="Calibri" panose="020F0502020204030204" pitchFamily="34" charset="0"/>
              </a:rPr>
              <a:t>Since the two greatest commandments are that we love God and love our neighbors, before we decide to partake in legitimate activities, we must concern ourselves with how our actions impact others</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pPr marL="228600" lvl="1">
              <a:spcBef>
                <a:spcPts val="1000"/>
              </a:spcBef>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16</a:t>
            </a:fld>
            <a:endParaRPr lang="en-US"/>
          </a:p>
        </p:txBody>
      </p:sp>
    </p:spTree>
    <p:extLst>
      <p:ext uri="{BB962C8B-B14F-4D97-AF65-F5344CB8AC3E}">
        <p14:creationId xmlns:p14="http://schemas.microsoft.com/office/powerpoint/2010/main" val="202073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How Does It Affect Others?</a:t>
            </a:r>
          </a:p>
        </p:txBody>
      </p:sp>
      <p:sp>
        <p:nvSpPr>
          <p:cNvPr id="3" name="Content Placeholder 2"/>
          <p:cNvSpPr>
            <a:spLocks noGrp="1"/>
          </p:cNvSpPr>
          <p:nvPr>
            <p:ph idx="1"/>
          </p:nvPr>
        </p:nvSpPr>
        <p:spPr>
          <a:xfrm>
            <a:off x="1104900" y="1600200"/>
            <a:ext cx="10531288" cy="4572000"/>
          </a:xfrm>
        </p:spPr>
        <p:txBody>
          <a:bodyPr>
            <a:norm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Read Genesis 4:9 – God expects us to be concerned</a:t>
            </a:r>
          </a:p>
          <a:p>
            <a:r>
              <a:rPr lang="en-US" sz="3600" dirty="0">
                <a:latin typeface="Calibri" panose="020F0502020204030204" pitchFamily="34" charset="0"/>
                <a:ea typeface="Calibri" panose="020F0502020204030204" pitchFamily="34" charset="0"/>
                <a:cs typeface="Calibri" panose="020F0502020204030204" pitchFamily="34" charset="0"/>
              </a:rPr>
              <a:t>Read Mark 9:42 – Jesus frowns on bad behavior</a:t>
            </a:r>
          </a:p>
          <a:p>
            <a:r>
              <a:rPr lang="en-US" sz="3600" dirty="0">
                <a:latin typeface="Calibri" panose="020F0502020204030204" pitchFamily="34" charset="0"/>
                <a:ea typeface="Calibri" panose="020F0502020204030204" pitchFamily="34" charset="0"/>
                <a:cs typeface="Calibri" panose="020F0502020204030204" pitchFamily="34" charset="0"/>
              </a:rPr>
              <a:t>Read Luke 10:27-29 – Everyone is included</a:t>
            </a:r>
          </a:p>
          <a:p>
            <a:r>
              <a:rPr lang="en-US" sz="3600" dirty="0">
                <a:latin typeface="Calibri" panose="020F0502020204030204" pitchFamily="34" charset="0"/>
                <a:ea typeface="Calibri" panose="020F0502020204030204" pitchFamily="34" charset="0"/>
                <a:cs typeface="Calibri" panose="020F0502020204030204" pitchFamily="34" charset="0"/>
              </a:rPr>
              <a:t>Read Romans 15:1 – We can take it</a:t>
            </a:r>
          </a:p>
          <a:p>
            <a:r>
              <a:rPr lang="en-US" sz="3600" dirty="0">
                <a:latin typeface="Calibri" panose="020F0502020204030204" pitchFamily="34" charset="0"/>
                <a:ea typeface="Calibri" panose="020F0502020204030204" pitchFamily="34" charset="0"/>
                <a:cs typeface="Calibri" panose="020F0502020204030204" pitchFamily="34" charset="0"/>
              </a:rPr>
              <a:t>Read 1 Thessalonians 5:22 – Do this and you’re safe</a:t>
            </a:r>
          </a:p>
        </p:txBody>
      </p:sp>
      <p:sp>
        <p:nvSpPr>
          <p:cNvPr id="4" name="Slide Number Placeholder 3"/>
          <p:cNvSpPr>
            <a:spLocks noGrp="1"/>
          </p:cNvSpPr>
          <p:nvPr>
            <p:ph type="sldNum" sz="quarter" idx="12"/>
          </p:nvPr>
        </p:nvSpPr>
        <p:spPr/>
        <p:txBody>
          <a:bodyPr/>
          <a:lstStyle/>
          <a:p>
            <a:fld id="{0FF54DE5-C571-48E8-A5BC-B369434E2F44}" type="slidenum">
              <a:rPr lang="en-US" smtClean="0"/>
              <a:t>17</a:t>
            </a:fld>
            <a:endParaRPr lang="en-US"/>
          </a:p>
        </p:txBody>
      </p:sp>
    </p:spTree>
    <p:extLst>
      <p:ext uri="{BB962C8B-B14F-4D97-AF65-F5344CB8AC3E}">
        <p14:creationId xmlns:p14="http://schemas.microsoft.com/office/powerpoint/2010/main" val="301375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How Does It Affect Me?</a:t>
            </a:r>
          </a:p>
        </p:txBody>
      </p:sp>
      <p:sp>
        <p:nvSpPr>
          <p:cNvPr id="3" name="Content Placeholder 2"/>
          <p:cNvSpPr>
            <a:spLocks noGrp="1"/>
          </p:cNvSpPr>
          <p:nvPr>
            <p:ph idx="1"/>
          </p:nvPr>
        </p:nvSpPr>
        <p:spPr>
          <a:xfrm>
            <a:off x="1103382" y="1438836"/>
            <a:ext cx="9982200" cy="5342964"/>
          </a:xfrm>
        </p:spPr>
        <p:txBody>
          <a:bodyPr>
            <a:normAutofit/>
          </a:bodyPr>
          <a:lstStyle/>
          <a:p>
            <a:pPr marL="457200" indent="-457200">
              <a:buFont typeface="+mj-lt"/>
              <a:buAutoNum type="arabicPeriod" startAt="3"/>
            </a:pPr>
            <a:r>
              <a:rPr lang="en-US" sz="4000" b="1" u="sng" dirty="0">
                <a:latin typeface="Calibri" panose="020F0502020204030204" pitchFamily="34" charset="0"/>
                <a:ea typeface="Calibri" panose="020F0502020204030204" pitchFamily="34" charset="0"/>
                <a:cs typeface="Calibri" panose="020F0502020204030204" pitchFamily="34" charset="0"/>
              </a:rPr>
              <a:t>How Does It Affect Me?</a:t>
            </a:r>
          </a:p>
          <a:p>
            <a:r>
              <a:rPr lang="en-US" sz="3600" dirty="0">
                <a:latin typeface="Calibri" panose="020F0502020204030204" pitchFamily="34" charset="0"/>
                <a:ea typeface="Calibri" panose="020F0502020204030204" pitchFamily="34" charset="0"/>
                <a:cs typeface="Calibri" panose="020F0502020204030204" pitchFamily="34" charset="0"/>
              </a:rPr>
              <a:t>Because the issue Paul was addressing was based on whether someone else understood that the idols were not real, Paul warned the strong believers not to get puffed up with knowledge</a:t>
            </a:r>
          </a:p>
          <a:p>
            <a:r>
              <a:rPr lang="en-US" sz="3600" dirty="0">
                <a:latin typeface="Calibri" panose="020F0502020204030204" pitchFamily="34" charset="0"/>
                <a:ea typeface="Calibri" panose="020F0502020204030204" pitchFamily="34" charset="0"/>
                <a:cs typeface="Calibri" panose="020F0502020204030204" pitchFamily="34" charset="0"/>
              </a:rPr>
              <a:t>He also said that if any man thinks that he knows something, he really doesn’t know anything</a:t>
            </a:r>
          </a:p>
          <a:p>
            <a:r>
              <a:rPr lang="en-US" sz="3600" dirty="0">
                <a:latin typeface="Calibri" panose="020F0502020204030204" pitchFamily="34" charset="0"/>
                <a:ea typeface="Calibri" panose="020F0502020204030204" pitchFamily="34" charset="0"/>
                <a:cs typeface="Calibri" panose="020F0502020204030204" pitchFamily="34" charset="0"/>
              </a:rPr>
              <a:t>When we become arrogant with knowledge, we often will use our knowledge as a club</a:t>
            </a:r>
          </a:p>
          <a:p>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18</a:t>
            </a:fld>
            <a:endParaRPr lang="en-US"/>
          </a:p>
        </p:txBody>
      </p:sp>
    </p:spTree>
    <p:extLst>
      <p:ext uri="{BB962C8B-B14F-4D97-AF65-F5344CB8AC3E}">
        <p14:creationId xmlns:p14="http://schemas.microsoft.com/office/powerpoint/2010/main" val="153771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How Does It Affect Me?</a:t>
            </a:r>
          </a:p>
        </p:txBody>
      </p:sp>
      <p:sp>
        <p:nvSpPr>
          <p:cNvPr id="3" name="Content Placeholder 2"/>
          <p:cNvSpPr>
            <a:spLocks noGrp="1"/>
          </p:cNvSpPr>
          <p:nvPr>
            <p:ph idx="1"/>
          </p:nvPr>
        </p:nvSpPr>
        <p:spPr>
          <a:xfrm>
            <a:off x="1103382" y="1438836"/>
            <a:ext cx="9982200" cy="5342964"/>
          </a:xfrm>
        </p:spPr>
        <p:txBody>
          <a:bodyPr>
            <a:normAutofit fontScale="92500" lnSpcReduction="10000"/>
          </a:bodyPr>
          <a:lstStyle/>
          <a:p>
            <a:r>
              <a:rPr lang="en-US" sz="3600" dirty="0">
                <a:latin typeface="Calibri" panose="020F0502020204030204" pitchFamily="34" charset="0"/>
                <a:ea typeface="Calibri" panose="020F0502020204030204" pitchFamily="34" charset="0"/>
                <a:cs typeface="Calibri" panose="020F0502020204030204" pitchFamily="34" charset="0"/>
              </a:rPr>
              <a:t>Knowledge </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puffs up </a:t>
            </a:r>
            <a:r>
              <a:rPr lang="en-US" sz="3600" dirty="0">
                <a:latin typeface="Calibri" panose="020F0502020204030204" pitchFamily="34" charset="0"/>
                <a:ea typeface="Calibri" panose="020F0502020204030204" pitchFamily="34" charset="0"/>
                <a:cs typeface="Calibri" panose="020F0502020204030204" pitchFamily="34" charset="0"/>
              </a:rPr>
              <a:t>but charity edifies or </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builds up</a:t>
            </a:r>
          </a:p>
          <a:p>
            <a:r>
              <a:rPr lang="en-US" sz="3600" dirty="0">
                <a:latin typeface="Calibri" panose="020F0502020204030204" pitchFamily="34" charset="0"/>
                <a:ea typeface="Calibri" panose="020F0502020204030204" pitchFamily="34" charset="0"/>
                <a:cs typeface="Calibri" panose="020F0502020204030204" pitchFamily="34" charset="0"/>
              </a:rPr>
              <a:t>Puff up implies proud or boastful while build up implies strengthening</a:t>
            </a:r>
          </a:p>
          <a:p>
            <a:r>
              <a:rPr lang="en-US" sz="3600" dirty="0">
                <a:latin typeface="Calibri" panose="020F0502020204030204" pitchFamily="34" charset="0"/>
                <a:ea typeface="Calibri" panose="020F0502020204030204" pitchFamily="34" charset="0"/>
                <a:cs typeface="Calibri" panose="020F0502020204030204" pitchFamily="34" charset="0"/>
              </a:rPr>
              <a:t>Instead, the true strong believers will be led by charity when dealing with someone who has a lack of knowledge</a:t>
            </a:r>
          </a:p>
          <a:p>
            <a:r>
              <a:rPr lang="en-US" sz="3600" dirty="0">
                <a:latin typeface="Calibri" panose="020F0502020204030204" pitchFamily="34" charset="0"/>
                <a:ea typeface="Calibri" panose="020F0502020204030204" pitchFamily="34" charset="0"/>
                <a:cs typeface="Calibri" panose="020F0502020204030204" pitchFamily="34" charset="0"/>
              </a:rPr>
              <a:t>Paul dropped the mic when he said in verse 3, “But if any man love God, the same is known of Him”, meaning that if we love God, He will recognize us for our submission to Him   </a:t>
            </a:r>
            <a:br>
              <a:rPr lang="en-US" sz="3600" dirty="0">
                <a:latin typeface="Calibri" panose="020F0502020204030204" pitchFamily="34" charset="0"/>
                <a:ea typeface="Calibri" panose="020F0502020204030204" pitchFamily="34" charset="0"/>
                <a:cs typeface="Calibri" panose="020F0502020204030204" pitchFamily="34" charset="0"/>
              </a:rPr>
            </a:br>
            <a:endParaRPr lang="en-US" sz="3600" dirty="0">
              <a:latin typeface="Calibri" panose="020F0502020204030204" pitchFamily="34" charset="0"/>
              <a:ea typeface="Calibri" panose="020F0502020204030204" pitchFamily="34" charset="0"/>
              <a:cs typeface="Calibri" panose="020F0502020204030204" pitchFamily="34" charset="0"/>
            </a:endParaRPr>
          </a:p>
          <a:p>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19</a:t>
            </a:fld>
            <a:endParaRPr lang="en-US"/>
          </a:p>
        </p:txBody>
      </p:sp>
    </p:spTree>
    <p:extLst>
      <p:ext uri="{BB962C8B-B14F-4D97-AF65-F5344CB8AC3E}">
        <p14:creationId xmlns:p14="http://schemas.microsoft.com/office/powerpoint/2010/main" val="170114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Scripture Text</a:t>
            </a:r>
          </a:p>
        </p:txBody>
      </p:sp>
      <p:sp>
        <p:nvSpPr>
          <p:cNvPr id="14" name="Content Placeholder 13"/>
          <p:cNvSpPr>
            <a:spLocks noGrp="1"/>
          </p:cNvSpPr>
          <p:nvPr>
            <p:ph idx="1"/>
          </p:nvPr>
        </p:nvSpPr>
        <p:spPr>
          <a:xfrm>
            <a:off x="1104900" y="1388853"/>
            <a:ext cx="9982200" cy="5305245"/>
          </a:xfrm>
        </p:spPr>
        <p:txBody>
          <a:bodyPr>
            <a:normAutofit fontScale="92500"/>
          </a:bodyPr>
          <a:lstStyle/>
          <a:p>
            <a:pPr marL="0" lvl="0" indent="0">
              <a:buNone/>
            </a:pPr>
            <a:r>
              <a:rPr lang="en-US" sz="3900" b="1" u="sng" dirty="0">
                <a:solidFill>
                  <a:srgbClr val="514843"/>
                </a:solidFill>
                <a:latin typeface="Calibri" panose="020F0502020204030204" pitchFamily="34" charset="0"/>
                <a:cs typeface="Calibri" panose="020F0502020204030204" pitchFamily="34" charset="0"/>
              </a:rPr>
              <a:t>1 Corinthians 8:1-13</a:t>
            </a:r>
          </a:p>
          <a:p>
            <a:pPr algn="l"/>
            <a:r>
              <a:rPr lang="en-US" sz="32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 as touching things offered unto idols, we know that we all have knowledge. Knowledge </a:t>
            </a:r>
            <a:r>
              <a:rPr lang="en-US"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puffeth</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up, but charity </a:t>
            </a:r>
            <a:r>
              <a:rPr lang="en-US"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edifieth</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if any man think that he </a:t>
            </a:r>
            <a:r>
              <a:rPr lang="en-US"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knoweth</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any thing, he </a:t>
            </a:r>
            <a:r>
              <a:rPr lang="en-US"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knoweth</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nothing yet as he ought to know.</a:t>
            </a:r>
          </a:p>
          <a:p>
            <a:pPr algn="l"/>
            <a:r>
              <a:rPr lang="en-US" sz="32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3</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But if any man love God, the same is known of him.</a:t>
            </a:r>
          </a:p>
          <a:p>
            <a:pPr algn="l"/>
            <a:r>
              <a:rPr lang="en-US" sz="32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4</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 concerning therefore the eating of those things that are offered in sacrifice unto idols, we know that an idol is nothing in the world, and that there is none other God but one.</a:t>
            </a:r>
          </a:p>
          <a:p>
            <a:pPr algn="l"/>
            <a:endPar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042D0E55-792E-7EB6-8EDA-025A45ADEB9D}"/>
              </a:ext>
            </a:extLst>
          </p:cNvPr>
          <p:cNvSpPr>
            <a:spLocks noGrp="1"/>
          </p:cNvSpPr>
          <p:nvPr>
            <p:ph type="sldNum" sz="quarter" idx="12"/>
          </p:nvPr>
        </p:nvSpPr>
        <p:spPr/>
        <p:txBody>
          <a:bodyPr/>
          <a:lstStyle/>
          <a:p>
            <a:fld id="{0FF54DE5-C571-48E8-A5BC-B369434E2F44}" type="slidenum">
              <a:rPr lang="en-US" smtClean="0"/>
              <a:t>2</a:t>
            </a:fld>
            <a:endParaRPr lang="en-US"/>
          </a:p>
        </p:txBody>
      </p:sp>
    </p:spTree>
    <p:extLst>
      <p:ext uri="{BB962C8B-B14F-4D97-AF65-F5344CB8AC3E}">
        <p14:creationId xmlns:p14="http://schemas.microsoft.com/office/powerpoint/2010/main" val="8042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How Does It Affect Me?</a:t>
            </a:r>
          </a:p>
        </p:txBody>
      </p:sp>
      <p:sp>
        <p:nvSpPr>
          <p:cNvPr id="3" name="Content Placeholder 2"/>
          <p:cNvSpPr>
            <a:spLocks noGrp="1"/>
          </p:cNvSpPr>
          <p:nvPr>
            <p:ph idx="1"/>
          </p:nvPr>
        </p:nvSpPr>
        <p:spPr/>
        <p:txBody>
          <a:bodyPr>
            <a:norm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Read John 13:35</a:t>
            </a:r>
          </a:p>
          <a:p>
            <a:r>
              <a:rPr lang="en-US" sz="3600" dirty="0">
                <a:latin typeface="Calibri" panose="020F0502020204030204" pitchFamily="34" charset="0"/>
                <a:ea typeface="Calibri" panose="020F0502020204030204" pitchFamily="34" charset="0"/>
                <a:cs typeface="Calibri" panose="020F0502020204030204" pitchFamily="34" charset="0"/>
              </a:rPr>
              <a:t>Read 1 Corinthians 13:1-3</a:t>
            </a:r>
          </a:p>
          <a:p>
            <a:r>
              <a:rPr lang="en-US" sz="3600" dirty="0">
                <a:latin typeface="Calibri" panose="020F0502020204030204" pitchFamily="34" charset="0"/>
                <a:ea typeface="Calibri" panose="020F0502020204030204" pitchFamily="34" charset="0"/>
                <a:cs typeface="Calibri" panose="020F0502020204030204" pitchFamily="34" charset="0"/>
              </a:rPr>
              <a:t>Read 1 John 4:20</a:t>
            </a:r>
          </a:p>
          <a:p>
            <a:pPr marL="0" indent="0">
              <a:buNone/>
            </a:pP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FF54DE5-C571-48E8-A5BC-B369434E2F44}" type="slidenum">
              <a:rPr lang="en-US" smtClean="0"/>
              <a:t>20</a:t>
            </a:fld>
            <a:endParaRPr lang="en-US"/>
          </a:p>
        </p:txBody>
      </p:sp>
    </p:spTree>
    <p:extLst>
      <p:ext uri="{BB962C8B-B14F-4D97-AF65-F5344CB8AC3E}">
        <p14:creationId xmlns:p14="http://schemas.microsoft.com/office/powerpoint/2010/main" val="298333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Conclusion</a:t>
            </a:r>
          </a:p>
        </p:txBody>
      </p:sp>
      <p:sp>
        <p:nvSpPr>
          <p:cNvPr id="14" name="Content Placeholder 13"/>
          <p:cNvSpPr>
            <a:spLocks noGrp="1"/>
          </p:cNvSpPr>
          <p:nvPr>
            <p:ph idx="1"/>
          </p:nvPr>
        </p:nvSpPr>
        <p:spPr>
          <a:xfrm>
            <a:off x="1104900" y="1440611"/>
            <a:ext cx="9982200" cy="5280865"/>
          </a:xfrm>
        </p:spPr>
        <p:txBody>
          <a:bodyPr>
            <a:normAutofit/>
          </a:bodyPr>
          <a:lstStyle/>
          <a:p>
            <a:pPr marL="0" indent="0">
              <a:buNone/>
            </a:pPr>
            <a:r>
              <a:rPr lang="en-US" sz="3200" b="1" u="sng" dirty="0">
                <a:latin typeface="Calibri" panose="020F0502020204030204" pitchFamily="34" charset="0"/>
                <a:cs typeface="Calibri" panose="020F0502020204030204" pitchFamily="34" charset="0"/>
              </a:rPr>
              <a:t>Conclusion</a:t>
            </a:r>
          </a:p>
          <a:p>
            <a:r>
              <a:rPr lang="en-US" sz="3200" dirty="0">
                <a:latin typeface="Calibri" panose="020F0502020204030204" pitchFamily="34" charset="0"/>
                <a:cs typeface="Calibri" panose="020F0502020204030204" pitchFamily="34" charset="0"/>
              </a:rPr>
              <a:t>I don’t know if we answered the question of “If It is OK If I [_____]?” for anyone, but I hope we gave everyone something to think about:</a:t>
            </a:r>
          </a:p>
          <a:p>
            <a:pPr lvl="1">
              <a:lnSpc>
                <a:spcPct val="80000"/>
              </a:lnSpc>
              <a:buFont typeface="Wingdings" panose="05000000000000000000" pitchFamily="2" charset="2"/>
              <a:buChar char="ü"/>
            </a:pPr>
            <a:r>
              <a:rPr lang="en-US" sz="2600" dirty="0">
                <a:latin typeface="Calibri" panose="020F0502020204030204" pitchFamily="34" charset="0"/>
                <a:cs typeface="Calibri" panose="020F0502020204030204" pitchFamily="34" charset="0"/>
              </a:rPr>
              <a:t>WWJD?</a:t>
            </a:r>
          </a:p>
          <a:p>
            <a:pPr lvl="1">
              <a:lnSpc>
                <a:spcPct val="80000"/>
              </a:lnSpc>
              <a:buFont typeface="Wingdings" panose="05000000000000000000" pitchFamily="2" charset="2"/>
              <a:buChar char="ü"/>
            </a:pPr>
            <a:r>
              <a:rPr lang="en-US" sz="2600" dirty="0">
                <a:latin typeface="Calibri" panose="020F0502020204030204" pitchFamily="34" charset="0"/>
                <a:cs typeface="Calibri" panose="020F0502020204030204" pitchFamily="34" charset="0"/>
              </a:rPr>
              <a:t>How Does It Affect Others?</a:t>
            </a:r>
          </a:p>
          <a:p>
            <a:pPr lvl="1">
              <a:lnSpc>
                <a:spcPct val="80000"/>
              </a:lnSpc>
              <a:buFont typeface="Wingdings" panose="05000000000000000000" pitchFamily="2" charset="2"/>
              <a:buChar char="ü"/>
            </a:pPr>
            <a:r>
              <a:rPr lang="en-US" sz="2600" dirty="0">
                <a:latin typeface="Calibri" panose="020F0502020204030204" pitchFamily="34" charset="0"/>
                <a:cs typeface="Calibri" panose="020F0502020204030204" pitchFamily="34" charset="0"/>
              </a:rPr>
              <a:t>How Does It Affect Me?</a:t>
            </a:r>
          </a:p>
          <a:p>
            <a:r>
              <a:rPr lang="en-US" sz="3200" dirty="0">
                <a:latin typeface="Calibri" panose="020F0502020204030204" pitchFamily="34" charset="0"/>
                <a:cs typeface="Calibri" panose="020F0502020204030204" pitchFamily="34" charset="0"/>
              </a:rPr>
              <a:t>If we answer those three questions, I’m sure we will make the right choice and we will glorify our Savior.</a:t>
            </a:r>
          </a:p>
        </p:txBody>
      </p:sp>
      <p:sp>
        <p:nvSpPr>
          <p:cNvPr id="2" name="Slide Number Placeholder 1">
            <a:extLst>
              <a:ext uri="{FF2B5EF4-FFF2-40B4-BE49-F238E27FC236}">
                <a16:creationId xmlns:a16="http://schemas.microsoft.com/office/drawing/2014/main" id="{5EF1DF76-F92F-819A-ADB8-8C667F63CAB8}"/>
              </a:ext>
            </a:extLst>
          </p:cNvPr>
          <p:cNvSpPr>
            <a:spLocks noGrp="1"/>
          </p:cNvSpPr>
          <p:nvPr>
            <p:ph type="sldNum" sz="quarter" idx="12"/>
          </p:nvPr>
        </p:nvSpPr>
        <p:spPr/>
        <p:txBody>
          <a:bodyPr/>
          <a:lstStyle/>
          <a:p>
            <a:fld id="{0FF54DE5-C571-48E8-A5BC-B369434E2F44}" type="slidenum">
              <a:rPr lang="en-US" smtClean="0"/>
              <a:t>21</a:t>
            </a:fld>
            <a:endParaRPr lang="en-US"/>
          </a:p>
        </p:txBody>
      </p:sp>
    </p:spTree>
    <p:extLst>
      <p:ext uri="{BB962C8B-B14F-4D97-AF65-F5344CB8AC3E}">
        <p14:creationId xmlns:p14="http://schemas.microsoft.com/office/powerpoint/2010/main" val="425636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Questions</a:t>
            </a:r>
          </a:p>
        </p:txBody>
      </p:sp>
      <p:pic>
        <p:nvPicPr>
          <p:cNvPr id="4" name="Content Placeholder 3"/>
          <p:cNvPicPr>
            <a:picLocks noGrp="1" noChangeAspect="1"/>
          </p:cNvPicPr>
          <p:nvPr>
            <p:ph idx="1"/>
          </p:nvPr>
        </p:nvPicPr>
        <p:blipFill>
          <a:blip r:embed="rId3"/>
          <a:stretch>
            <a:fillRect/>
          </a:stretch>
        </p:blipFill>
        <p:spPr>
          <a:xfrm>
            <a:off x="4533900" y="1600200"/>
            <a:ext cx="3124200" cy="4572000"/>
          </a:xfrm>
          <a:prstGeom prst="rect">
            <a:avLst/>
          </a:prstGeom>
          <a:noFill/>
        </p:spPr>
      </p:pic>
      <p:sp>
        <p:nvSpPr>
          <p:cNvPr id="3" name="Slide Number Placeholder 2">
            <a:extLst>
              <a:ext uri="{FF2B5EF4-FFF2-40B4-BE49-F238E27FC236}">
                <a16:creationId xmlns:a16="http://schemas.microsoft.com/office/drawing/2014/main" id="{9658F589-D6A2-CA57-A22D-7144C792E25E}"/>
              </a:ext>
            </a:extLst>
          </p:cNvPr>
          <p:cNvSpPr>
            <a:spLocks noGrp="1"/>
          </p:cNvSpPr>
          <p:nvPr>
            <p:ph type="sldNum" sz="quarter" idx="12"/>
          </p:nvPr>
        </p:nvSpPr>
        <p:spPr/>
        <p:txBody>
          <a:bodyPr/>
          <a:lstStyle/>
          <a:p>
            <a:fld id="{0FF54DE5-C571-48E8-A5BC-B369434E2F44}" type="slidenum">
              <a:rPr lang="en-US" smtClean="0"/>
              <a:t>22</a:t>
            </a:fld>
            <a:endParaRPr lang="en-US"/>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Thank You and God Bless You</a:t>
            </a:r>
          </a:p>
        </p:txBody>
      </p:sp>
      <p:pic>
        <p:nvPicPr>
          <p:cNvPr id="5" name="Content Placeholder 4"/>
          <p:cNvPicPr>
            <a:picLocks noGrp="1" noChangeAspect="1"/>
          </p:cNvPicPr>
          <p:nvPr>
            <p:ph idx="1"/>
          </p:nvPr>
        </p:nvPicPr>
        <p:blipFill>
          <a:blip r:embed="rId3"/>
          <a:stretch>
            <a:fillRect/>
          </a:stretch>
        </p:blipFill>
        <p:spPr>
          <a:xfrm>
            <a:off x="1104900" y="1480851"/>
            <a:ext cx="4329628" cy="4329628"/>
          </a:xfrm>
          <a:prstGeom prst="rect">
            <a:avLst/>
          </a:prstGeom>
        </p:spPr>
      </p:pic>
      <p:pic>
        <p:nvPicPr>
          <p:cNvPr id="6" name="Picture 5"/>
          <p:cNvPicPr>
            <a:picLocks noChangeAspect="1"/>
          </p:cNvPicPr>
          <p:nvPr/>
        </p:nvPicPr>
        <p:blipFill>
          <a:blip r:embed="rId4"/>
          <a:stretch>
            <a:fillRect/>
          </a:stretch>
        </p:blipFill>
        <p:spPr>
          <a:xfrm>
            <a:off x="6497426" y="1412224"/>
            <a:ext cx="4398255" cy="4398255"/>
          </a:xfrm>
          <a:prstGeom prst="rect">
            <a:avLst/>
          </a:prstGeom>
        </p:spPr>
      </p:pic>
      <p:sp>
        <p:nvSpPr>
          <p:cNvPr id="3" name="Slide Number Placeholder 2">
            <a:extLst>
              <a:ext uri="{FF2B5EF4-FFF2-40B4-BE49-F238E27FC236}">
                <a16:creationId xmlns:a16="http://schemas.microsoft.com/office/drawing/2014/main" id="{59401DC3-7942-630B-9009-F9E55BB3B22C}"/>
              </a:ext>
            </a:extLst>
          </p:cNvPr>
          <p:cNvSpPr>
            <a:spLocks noGrp="1"/>
          </p:cNvSpPr>
          <p:nvPr>
            <p:ph type="sldNum" sz="quarter" idx="12"/>
          </p:nvPr>
        </p:nvSpPr>
        <p:spPr/>
        <p:txBody>
          <a:bodyPr/>
          <a:lstStyle/>
          <a:p>
            <a:fld id="{0FF54DE5-C571-48E8-A5BC-B369434E2F44}" type="slidenum">
              <a:rPr lang="en-US" smtClean="0"/>
              <a:t>23</a:t>
            </a:fld>
            <a:endParaRPr lang="en-US"/>
          </a:p>
        </p:txBody>
      </p:sp>
    </p:spTree>
    <p:extLst>
      <p:ext uri="{BB962C8B-B14F-4D97-AF65-F5344CB8AC3E}">
        <p14:creationId xmlns:p14="http://schemas.microsoft.com/office/powerpoint/2010/main" val="30332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Scripture Text</a:t>
            </a:r>
          </a:p>
        </p:txBody>
      </p:sp>
      <p:sp>
        <p:nvSpPr>
          <p:cNvPr id="14" name="Content Placeholder 13"/>
          <p:cNvSpPr>
            <a:spLocks noGrp="1"/>
          </p:cNvSpPr>
          <p:nvPr>
            <p:ph idx="1"/>
          </p:nvPr>
        </p:nvSpPr>
        <p:spPr>
          <a:xfrm>
            <a:off x="1104900" y="1388853"/>
            <a:ext cx="9982200" cy="5305245"/>
          </a:xfrm>
        </p:spPr>
        <p:txBody>
          <a:bodyPr>
            <a:normAutofit fontScale="85000" lnSpcReduction="20000"/>
          </a:bodyPr>
          <a:lstStyle/>
          <a:p>
            <a:pPr marL="0" lvl="0" indent="0">
              <a:buNone/>
            </a:pPr>
            <a:r>
              <a:rPr lang="en-US" sz="3900" b="1" u="sng" dirty="0">
                <a:solidFill>
                  <a:srgbClr val="514843"/>
                </a:solidFill>
                <a:latin typeface="Calibri" panose="020F0502020204030204" pitchFamily="34" charset="0"/>
                <a:cs typeface="Calibri" panose="020F0502020204030204" pitchFamily="34" charset="0"/>
              </a:rPr>
              <a:t>1 Corinthians 8:1-13</a:t>
            </a:r>
          </a:p>
          <a:p>
            <a:pPr algn="l"/>
            <a:r>
              <a:rPr lang="en-US" sz="32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though there be that are called gods, whether in heaven or in earth, (as there be gods many, and lords many,)</a:t>
            </a:r>
          </a:p>
          <a:p>
            <a:pPr algn="l"/>
            <a:r>
              <a:rPr lang="en-US" sz="32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But to us there is but one God, the Father, of whom are all things, and we in him; and one Lord Jesus Christ, by whom are all things, and we by him.</a:t>
            </a:r>
          </a:p>
          <a:p>
            <a:pPr algn="l"/>
            <a:r>
              <a:rPr lang="en-US" sz="32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7</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Howbeit there is not in every man that knowledge: for some with conscience of the idol unto this hour eat it as a thing offered unto an idol; and their conscience being weak is defiled.</a:t>
            </a:r>
          </a:p>
          <a:p>
            <a:pPr algn="l"/>
            <a:r>
              <a:rPr lang="en-US" sz="32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But meat </a:t>
            </a:r>
            <a:r>
              <a:rPr lang="en-US"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commendeth</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us not to God: for neither, if we eat, are we the better; neither, if we eat not, are we the worse.</a:t>
            </a:r>
          </a:p>
          <a:p>
            <a:pPr algn="l"/>
            <a:r>
              <a:rPr lang="en-US" sz="32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But take heed lest by any means this liberty of yours become a </a:t>
            </a:r>
            <a:r>
              <a:rPr lang="en-US"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stumblingblock</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them that are weak.</a:t>
            </a:r>
          </a:p>
        </p:txBody>
      </p:sp>
      <p:sp>
        <p:nvSpPr>
          <p:cNvPr id="2" name="Slide Number Placeholder 1">
            <a:extLst>
              <a:ext uri="{FF2B5EF4-FFF2-40B4-BE49-F238E27FC236}">
                <a16:creationId xmlns:a16="http://schemas.microsoft.com/office/drawing/2014/main" id="{042D0E55-792E-7EB6-8EDA-025A45ADEB9D}"/>
              </a:ext>
            </a:extLst>
          </p:cNvPr>
          <p:cNvSpPr>
            <a:spLocks noGrp="1"/>
          </p:cNvSpPr>
          <p:nvPr>
            <p:ph type="sldNum" sz="quarter" idx="12"/>
          </p:nvPr>
        </p:nvSpPr>
        <p:spPr/>
        <p:txBody>
          <a:bodyPr/>
          <a:lstStyle/>
          <a:p>
            <a:fld id="{0FF54DE5-C571-48E8-A5BC-B369434E2F44}" type="slidenum">
              <a:rPr lang="en-US" smtClean="0"/>
              <a:t>3</a:t>
            </a:fld>
            <a:endParaRPr lang="en-US"/>
          </a:p>
        </p:txBody>
      </p:sp>
    </p:spTree>
    <p:extLst>
      <p:ext uri="{BB962C8B-B14F-4D97-AF65-F5344CB8AC3E}">
        <p14:creationId xmlns:p14="http://schemas.microsoft.com/office/powerpoint/2010/main" val="55375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Scripture Text</a:t>
            </a:r>
          </a:p>
        </p:txBody>
      </p:sp>
      <p:sp>
        <p:nvSpPr>
          <p:cNvPr id="14" name="Content Placeholder 13"/>
          <p:cNvSpPr>
            <a:spLocks noGrp="1"/>
          </p:cNvSpPr>
          <p:nvPr>
            <p:ph idx="1"/>
          </p:nvPr>
        </p:nvSpPr>
        <p:spPr>
          <a:xfrm>
            <a:off x="1104900" y="1388853"/>
            <a:ext cx="9982200" cy="5305245"/>
          </a:xfrm>
        </p:spPr>
        <p:txBody>
          <a:bodyPr>
            <a:normAutofit fontScale="92500" lnSpcReduction="20000"/>
          </a:bodyPr>
          <a:lstStyle/>
          <a:p>
            <a:pPr marL="0" lvl="0" indent="0">
              <a:buNone/>
            </a:pPr>
            <a:r>
              <a:rPr lang="en-US" sz="3900" b="1" u="sng" dirty="0">
                <a:solidFill>
                  <a:srgbClr val="514843"/>
                </a:solidFill>
                <a:latin typeface="Calibri" panose="020F0502020204030204" pitchFamily="34" charset="0"/>
                <a:cs typeface="Calibri" panose="020F0502020204030204" pitchFamily="34" charset="0"/>
              </a:rPr>
              <a:t>1 Corinthians 8:1-13</a:t>
            </a:r>
          </a:p>
          <a:p>
            <a:pPr algn="l"/>
            <a:r>
              <a:rPr lang="en-US" sz="32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if any man see thee which hast knowledge sit at meat in the idol's temple, shall not the conscience of him which is weak be emboldened to eat those things which are offered to idols;</a:t>
            </a:r>
          </a:p>
          <a:p>
            <a:pPr algn="l"/>
            <a:r>
              <a:rPr lang="en-US" sz="32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11</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through thy knowledge shall the weak brother perish, for whom Christ died?</a:t>
            </a:r>
          </a:p>
          <a:p>
            <a:pPr algn="l"/>
            <a:r>
              <a:rPr lang="en-US" sz="32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12</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But when ye sin so against the brethren, and wound their weak conscience, ye sin against Christ.</a:t>
            </a:r>
          </a:p>
          <a:p>
            <a:pPr algn="l"/>
            <a:r>
              <a:rPr lang="en-US" sz="32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13</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Wherefore, if meat make my brother to offend, I will eat no flesh while the world </a:t>
            </a:r>
            <a:r>
              <a:rPr lang="en-US"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standeth</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lest I make my brother to offend.</a:t>
            </a:r>
          </a:p>
        </p:txBody>
      </p:sp>
      <p:sp>
        <p:nvSpPr>
          <p:cNvPr id="2" name="Slide Number Placeholder 1">
            <a:extLst>
              <a:ext uri="{FF2B5EF4-FFF2-40B4-BE49-F238E27FC236}">
                <a16:creationId xmlns:a16="http://schemas.microsoft.com/office/drawing/2014/main" id="{042D0E55-792E-7EB6-8EDA-025A45ADEB9D}"/>
              </a:ext>
            </a:extLst>
          </p:cNvPr>
          <p:cNvSpPr>
            <a:spLocks noGrp="1"/>
          </p:cNvSpPr>
          <p:nvPr>
            <p:ph type="sldNum" sz="quarter" idx="12"/>
          </p:nvPr>
        </p:nvSpPr>
        <p:spPr/>
        <p:txBody>
          <a:bodyPr/>
          <a:lstStyle/>
          <a:p>
            <a:fld id="{0FF54DE5-C571-48E8-A5BC-B369434E2F44}" type="slidenum">
              <a:rPr lang="en-US" smtClean="0"/>
              <a:t>4</a:t>
            </a:fld>
            <a:endParaRPr lang="en-US"/>
          </a:p>
        </p:txBody>
      </p:sp>
    </p:spTree>
    <p:extLst>
      <p:ext uri="{BB962C8B-B14F-4D97-AF65-F5344CB8AC3E}">
        <p14:creationId xmlns:p14="http://schemas.microsoft.com/office/powerpoint/2010/main" val="82301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atin typeface="Calibri" panose="020F0502020204030204" pitchFamily="34" charset="0"/>
                <a:cs typeface="Calibri" panose="020F0502020204030204" pitchFamily="34" charset="0"/>
              </a:rPr>
              <a:t>Lesson Background</a:t>
            </a:r>
            <a:endParaRPr lang="en-US" dirty="0">
              <a:latin typeface="Calibri" panose="020F0502020204030204" pitchFamily="34" charset="0"/>
              <a:cs typeface="Calibri" panose="020F0502020204030204" pitchFamily="34" charset="0"/>
            </a:endParaRPr>
          </a:p>
        </p:txBody>
      </p:sp>
      <p:sp>
        <p:nvSpPr>
          <p:cNvPr id="14" name="Content Placeholder 13"/>
          <p:cNvSpPr>
            <a:spLocks noGrp="1"/>
          </p:cNvSpPr>
          <p:nvPr>
            <p:ph idx="1"/>
          </p:nvPr>
        </p:nvSpPr>
        <p:spPr>
          <a:xfrm>
            <a:off x="809625" y="1388853"/>
            <a:ext cx="10563225" cy="5305245"/>
          </a:xfrm>
        </p:spPr>
        <p:txBody>
          <a:bodyPr>
            <a:normAutofit fontScale="92500"/>
          </a:bodyPr>
          <a:lstStyle/>
          <a:p>
            <a:r>
              <a:rPr lang="en-US" sz="3600" dirty="0">
                <a:latin typeface="Calibri" panose="020F0502020204030204" pitchFamily="34" charset="0"/>
                <a:ea typeface="Calibri" panose="020F0502020204030204" pitchFamily="34" charset="0"/>
                <a:cs typeface="Calibri" panose="020F0502020204030204" pitchFamily="34" charset="0"/>
              </a:rPr>
              <a:t>In the text, Paul is addressing Christians partaking of meat that has been offered to idols</a:t>
            </a:r>
          </a:p>
          <a:p>
            <a:r>
              <a:rPr lang="en-US" sz="3600" dirty="0">
                <a:latin typeface="Calibri" panose="020F0502020204030204" pitchFamily="34" charset="0"/>
                <a:ea typeface="Calibri" panose="020F0502020204030204" pitchFamily="34" charset="0"/>
                <a:cs typeface="Calibri" panose="020F0502020204030204" pitchFamily="34" charset="0"/>
              </a:rPr>
              <a:t>He said that even though the meat was offered to a so-called “gods,” Christians know that there is only one true God and that the believers can freely eat of the meat because it wasn't really offered to anything!</a:t>
            </a:r>
          </a:p>
          <a:p>
            <a:r>
              <a:rPr lang="en-US" sz="3600" dirty="0">
                <a:latin typeface="Calibri" panose="020F0502020204030204" pitchFamily="34" charset="0"/>
                <a:ea typeface="Calibri" panose="020F0502020204030204" pitchFamily="34" charset="0"/>
                <a:cs typeface="Calibri" panose="020F0502020204030204" pitchFamily="34" charset="0"/>
              </a:rPr>
              <a:t>However, Paul mentions that there may be some weaker believers, who can't get past the fact that the meat was offered in a pagan ceremony, whose spiritual consciences may be shaken if they see a fellow believer eating the meat</a:t>
            </a:r>
          </a:p>
        </p:txBody>
      </p:sp>
      <p:sp>
        <p:nvSpPr>
          <p:cNvPr id="2" name="Slide Number Placeholder 1">
            <a:extLst>
              <a:ext uri="{FF2B5EF4-FFF2-40B4-BE49-F238E27FC236}">
                <a16:creationId xmlns:a16="http://schemas.microsoft.com/office/drawing/2014/main" id="{FD2C8108-F756-ACF2-789E-2659467D4BE4}"/>
              </a:ext>
            </a:extLst>
          </p:cNvPr>
          <p:cNvSpPr>
            <a:spLocks noGrp="1"/>
          </p:cNvSpPr>
          <p:nvPr>
            <p:ph type="sldNum" sz="quarter" idx="12"/>
          </p:nvPr>
        </p:nvSpPr>
        <p:spPr/>
        <p:txBody>
          <a:bodyPr/>
          <a:lstStyle/>
          <a:p>
            <a:fld id="{0FF54DE5-C571-48E8-A5BC-B369434E2F44}" type="slidenum">
              <a:rPr lang="en-US" smtClean="0"/>
              <a:t>5</a:t>
            </a:fld>
            <a:endParaRPr lang="en-US"/>
          </a:p>
        </p:txBody>
      </p:sp>
    </p:spTree>
    <p:extLst>
      <p:ext uri="{BB962C8B-B14F-4D97-AF65-F5344CB8AC3E}">
        <p14:creationId xmlns:p14="http://schemas.microsoft.com/office/powerpoint/2010/main" val="356042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atin typeface="Calibri" panose="020F0502020204030204" pitchFamily="34" charset="0"/>
                <a:cs typeface="Calibri" panose="020F0502020204030204" pitchFamily="34" charset="0"/>
              </a:rPr>
              <a:t>Lesson Background</a:t>
            </a:r>
            <a:endParaRPr lang="en-US" dirty="0">
              <a:latin typeface="Calibri" panose="020F0502020204030204" pitchFamily="34" charset="0"/>
              <a:cs typeface="Calibri" panose="020F0502020204030204" pitchFamily="34" charset="0"/>
            </a:endParaRPr>
          </a:p>
        </p:txBody>
      </p:sp>
      <p:sp>
        <p:nvSpPr>
          <p:cNvPr id="14" name="Content Placeholder 13"/>
          <p:cNvSpPr>
            <a:spLocks noGrp="1"/>
          </p:cNvSpPr>
          <p:nvPr>
            <p:ph idx="1"/>
          </p:nvPr>
        </p:nvSpPr>
        <p:spPr>
          <a:xfrm>
            <a:off x="809625" y="1388853"/>
            <a:ext cx="10563225" cy="5305245"/>
          </a:xfrm>
        </p:spPr>
        <p:txBody>
          <a:bodyPr>
            <a:normAutofit fontScale="92500" lnSpcReduction="10000"/>
          </a:bodyPr>
          <a:lstStyle/>
          <a:p>
            <a:r>
              <a:rPr lang="en-US" sz="3600" dirty="0">
                <a:latin typeface="Calibri" panose="020F0502020204030204" pitchFamily="34" charset="0"/>
                <a:ea typeface="Calibri" panose="020F0502020204030204" pitchFamily="34" charset="0"/>
                <a:cs typeface="Calibri" panose="020F0502020204030204" pitchFamily="34" charset="0"/>
              </a:rPr>
              <a:t>He goes on the say that what we eat has no bearing on our relationship with God</a:t>
            </a:r>
          </a:p>
          <a:p>
            <a:r>
              <a:rPr lang="en-US" sz="3600" dirty="0">
                <a:latin typeface="Calibri" panose="020F0502020204030204" pitchFamily="34" charset="0"/>
                <a:ea typeface="Calibri" panose="020F0502020204030204" pitchFamily="34" charset="0"/>
                <a:cs typeface="Calibri" panose="020F0502020204030204" pitchFamily="34" charset="0"/>
              </a:rPr>
              <a:t>So, if we eat, we are none the worse, and if we don't eat, we are none the better</a:t>
            </a:r>
          </a:p>
          <a:p>
            <a:r>
              <a:rPr lang="en-US" sz="3600" dirty="0">
                <a:latin typeface="Calibri" panose="020F0502020204030204" pitchFamily="34" charset="0"/>
                <a:ea typeface="Calibri" panose="020F0502020204030204" pitchFamily="34" charset="0"/>
                <a:cs typeface="Calibri" panose="020F0502020204030204" pitchFamily="34" charset="0"/>
              </a:rPr>
              <a:t>But Paul warns strong believers not to disregard the consciouses of our weaker brothers and sisters because as we exercise the freedoms God has given us, we may become a stumbling block to others who are not as strong </a:t>
            </a:r>
          </a:p>
          <a:p>
            <a:r>
              <a:rPr lang="en-US" sz="3600" dirty="0">
                <a:latin typeface="Calibri" panose="020F0502020204030204" pitchFamily="34" charset="0"/>
                <a:ea typeface="Calibri" panose="020F0502020204030204" pitchFamily="34" charset="0"/>
                <a:cs typeface="Calibri" panose="020F0502020204030204" pitchFamily="34" charset="0"/>
              </a:rPr>
              <a:t>And because our Lord died also for the weak Christians, we can't just simply just do what we want because if we scar their consciouses, we are sinning against God</a:t>
            </a:r>
          </a:p>
        </p:txBody>
      </p:sp>
      <p:sp>
        <p:nvSpPr>
          <p:cNvPr id="2" name="Slide Number Placeholder 1">
            <a:extLst>
              <a:ext uri="{FF2B5EF4-FFF2-40B4-BE49-F238E27FC236}">
                <a16:creationId xmlns:a16="http://schemas.microsoft.com/office/drawing/2014/main" id="{FD2C8108-F756-ACF2-789E-2659467D4BE4}"/>
              </a:ext>
            </a:extLst>
          </p:cNvPr>
          <p:cNvSpPr>
            <a:spLocks noGrp="1"/>
          </p:cNvSpPr>
          <p:nvPr>
            <p:ph type="sldNum" sz="quarter" idx="12"/>
          </p:nvPr>
        </p:nvSpPr>
        <p:spPr/>
        <p:txBody>
          <a:bodyPr/>
          <a:lstStyle/>
          <a:p>
            <a:fld id="{0FF54DE5-C571-48E8-A5BC-B369434E2F44}" type="slidenum">
              <a:rPr lang="en-US" smtClean="0"/>
              <a:t>6</a:t>
            </a:fld>
            <a:endParaRPr lang="en-US"/>
          </a:p>
        </p:txBody>
      </p:sp>
    </p:spTree>
    <p:extLst>
      <p:ext uri="{BB962C8B-B14F-4D97-AF65-F5344CB8AC3E}">
        <p14:creationId xmlns:p14="http://schemas.microsoft.com/office/powerpoint/2010/main" val="49121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atin typeface="Calibri" panose="020F0502020204030204" pitchFamily="34" charset="0"/>
                <a:cs typeface="Calibri" panose="020F0502020204030204" pitchFamily="34" charset="0"/>
              </a:rPr>
              <a:t>Lesson Background</a:t>
            </a:r>
            <a:endParaRPr lang="en-US" dirty="0">
              <a:latin typeface="Calibri" panose="020F0502020204030204" pitchFamily="34" charset="0"/>
              <a:cs typeface="Calibri" panose="020F0502020204030204" pitchFamily="34" charset="0"/>
            </a:endParaRPr>
          </a:p>
        </p:txBody>
      </p:sp>
      <p:sp>
        <p:nvSpPr>
          <p:cNvPr id="14" name="Content Placeholder 13"/>
          <p:cNvSpPr>
            <a:spLocks noGrp="1"/>
          </p:cNvSpPr>
          <p:nvPr>
            <p:ph idx="1"/>
          </p:nvPr>
        </p:nvSpPr>
        <p:spPr>
          <a:xfrm>
            <a:off x="809625" y="1388853"/>
            <a:ext cx="10563225" cy="5305245"/>
          </a:xfrm>
        </p:spPr>
        <p:txBody>
          <a:bodyPr>
            <a:norm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Paul concludes 1 Corinthians 8 by saying he is going to avoid anything that could have a negative impact on others</a:t>
            </a:r>
          </a:p>
        </p:txBody>
      </p:sp>
      <p:sp>
        <p:nvSpPr>
          <p:cNvPr id="2" name="Slide Number Placeholder 1">
            <a:extLst>
              <a:ext uri="{FF2B5EF4-FFF2-40B4-BE49-F238E27FC236}">
                <a16:creationId xmlns:a16="http://schemas.microsoft.com/office/drawing/2014/main" id="{FD2C8108-F756-ACF2-789E-2659467D4BE4}"/>
              </a:ext>
            </a:extLst>
          </p:cNvPr>
          <p:cNvSpPr>
            <a:spLocks noGrp="1"/>
          </p:cNvSpPr>
          <p:nvPr>
            <p:ph type="sldNum" sz="quarter" idx="12"/>
          </p:nvPr>
        </p:nvSpPr>
        <p:spPr/>
        <p:txBody>
          <a:bodyPr/>
          <a:lstStyle/>
          <a:p>
            <a:fld id="{0FF54DE5-C571-48E8-A5BC-B369434E2F44}" type="slidenum">
              <a:rPr lang="en-US" smtClean="0"/>
              <a:t>7</a:t>
            </a:fld>
            <a:endParaRPr lang="en-US"/>
          </a:p>
        </p:txBody>
      </p:sp>
    </p:spTree>
    <p:extLst>
      <p:ext uri="{BB962C8B-B14F-4D97-AF65-F5344CB8AC3E}">
        <p14:creationId xmlns:p14="http://schemas.microsoft.com/office/powerpoint/2010/main" val="25052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Practical Application</a:t>
            </a:r>
          </a:p>
        </p:txBody>
      </p:sp>
      <p:sp>
        <p:nvSpPr>
          <p:cNvPr id="14" name="Content Placeholder 13"/>
          <p:cNvSpPr>
            <a:spLocks noGrp="1"/>
          </p:cNvSpPr>
          <p:nvPr>
            <p:ph idx="1"/>
          </p:nvPr>
        </p:nvSpPr>
        <p:spPr>
          <a:xfrm>
            <a:off x="809625" y="1388853"/>
            <a:ext cx="10563225" cy="5305245"/>
          </a:xfrm>
        </p:spPr>
        <p:txBody>
          <a:bodyPr>
            <a:normAutofit fontScale="92500"/>
          </a:bodyPr>
          <a:lstStyle/>
          <a:p>
            <a:r>
              <a:rPr lang="en-US" sz="3600" dirty="0">
                <a:latin typeface="Calibri" panose="020F0502020204030204" pitchFamily="34" charset="0"/>
                <a:ea typeface="Calibri" panose="020F0502020204030204" pitchFamily="34" charset="0"/>
                <a:cs typeface="Calibri" panose="020F0502020204030204" pitchFamily="34" charset="0"/>
              </a:rPr>
              <a:t>While the eating of meat that was offered to idols may not be a controversial issue in our modern times, there are some issues that believers must make sure we handle properly for the sake of weaker Christians and non-believers</a:t>
            </a:r>
          </a:p>
          <a:p>
            <a:r>
              <a:rPr lang="en-US" sz="3600" dirty="0">
                <a:latin typeface="Calibri" panose="020F0502020204030204" pitchFamily="34" charset="0"/>
                <a:ea typeface="Calibri" panose="020F0502020204030204" pitchFamily="34" charset="0"/>
                <a:cs typeface="Calibri" panose="020F0502020204030204" pitchFamily="34" charset="0"/>
              </a:rPr>
              <a:t>Not only do we have to concern ourselves with weaker Christians, but we must also be careful not to do anything that will make it more difficult for non-believers to come to Christ </a:t>
            </a:r>
          </a:p>
          <a:p>
            <a:r>
              <a:rPr lang="en-US" sz="3600" dirty="0">
                <a:latin typeface="Calibri" panose="020F0502020204030204" pitchFamily="34" charset="0"/>
                <a:ea typeface="Calibri" panose="020F0502020204030204" pitchFamily="34" charset="0"/>
                <a:cs typeface="Calibri" panose="020F0502020204030204" pitchFamily="34" charset="0"/>
              </a:rPr>
              <a:t>When some people find out that I am a preacher, one question I am occasionally asked is “Is It OK if I [________]?</a:t>
            </a:r>
          </a:p>
          <a:p>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FD2C8108-F756-ACF2-789E-2659467D4BE4}"/>
              </a:ext>
            </a:extLst>
          </p:cNvPr>
          <p:cNvSpPr>
            <a:spLocks noGrp="1"/>
          </p:cNvSpPr>
          <p:nvPr>
            <p:ph type="sldNum" sz="quarter" idx="12"/>
          </p:nvPr>
        </p:nvSpPr>
        <p:spPr/>
        <p:txBody>
          <a:bodyPr/>
          <a:lstStyle/>
          <a:p>
            <a:fld id="{0FF54DE5-C571-48E8-A5BC-B369434E2F44}" type="slidenum">
              <a:rPr lang="en-US" smtClean="0"/>
              <a:t>8</a:t>
            </a:fld>
            <a:endParaRPr lang="en-US"/>
          </a:p>
        </p:txBody>
      </p:sp>
    </p:spTree>
    <p:extLst>
      <p:ext uri="{BB962C8B-B14F-4D97-AF65-F5344CB8AC3E}">
        <p14:creationId xmlns:p14="http://schemas.microsoft.com/office/powerpoint/2010/main" val="365480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Practical Application</a:t>
            </a:r>
          </a:p>
        </p:txBody>
      </p:sp>
      <p:sp>
        <p:nvSpPr>
          <p:cNvPr id="14" name="Content Placeholder 13"/>
          <p:cNvSpPr>
            <a:spLocks noGrp="1"/>
          </p:cNvSpPr>
          <p:nvPr>
            <p:ph idx="1"/>
          </p:nvPr>
        </p:nvSpPr>
        <p:spPr>
          <a:xfrm>
            <a:off x="1104900" y="1388853"/>
            <a:ext cx="9982200" cy="5305245"/>
          </a:xfrm>
        </p:spPr>
        <p:txBody>
          <a:bodyPr>
            <a:normAutofit/>
          </a:bodyPr>
          <a:lstStyle/>
          <a:p>
            <a:r>
              <a:rPr lang="en-US" sz="3600" b="1" u="sng" dirty="0">
                <a:latin typeface="Calibri" panose="020F0502020204030204" pitchFamily="34" charset="0"/>
                <a:ea typeface="Calibri" panose="020F0502020204030204" pitchFamily="34" charset="0"/>
                <a:cs typeface="Calibri" panose="020F0502020204030204" pitchFamily="34" charset="0"/>
              </a:rPr>
              <a:t>Some modern controversial issues</a:t>
            </a:r>
            <a:r>
              <a:rPr lang="en-US" sz="3600" dirty="0">
                <a:latin typeface="Calibri" panose="020F0502020204030204" pitchFamily="34" charset="0"/>
                <a:ea typeface="Calibri" panose="020F0502020204030204" pitchFamily="34" charset="0"/>
                <a:cs typeface="Calibri" panose="020F0502020204030204" pitchFamily="34" charset="0"/>
              </a:rPr>
              <a:t>: </a:t>
            </a:r>
          </a:p>
          <a:p>
            <a:pPr marL="801688" lvl="0" indent="-457200">
              <a:buFont typeface="Wingdings" panose="05000000000000000000" pitchFamily="2" charset="2"/>
              <a:buChar char="ü"/>
            </a:pPr>
            <a:r>
              <a:rPr lang="en-US" sz="2800" dirty="0">
                <a:latin typeface="Calibri" panose="020F0502020204030204" pitchFamily="34" charset="0"/>
                <a:ea typeface="Calibri" panose="020F0502020204030204" pitchFamily="34" charset="0"/>
                <a:cs typeface="Calibri" panose="020F0502020204030204" pitchFamily="34" charset="0"/>
              </a:rPr>
              <a:t>Is it right to shop on Sunday? Remember when this was controversial? </a:t>
            </a:r>
          </a:p>
          <a:p>
            <a:pPr marL="801688" indent="-457200">
              <a:buFont typeface="Wingdings" panose="05000000000000000000" pitchFamily="2" charset="2"/>
              <a:buChar char="ü"/>
            </a:pPr>
            <a:r>
              <a:rPr lang="en-US" sz="2800" dirty="0">
                <a:latin typeface="Calibri" panose="020F0502020204030204" pitchFamily="34" charset="0"/>
                <a:ea typeface="Calibri" panose="020F0502020204030204" pitchFamily="34" charset="0"/>
                <a:cs typeface="Calibri" panose="020F0502020204030204" pitchFamily="34" charset="0"/>
              </a:rPr>
              <a:t>Should Christians drink alcoholic beverages?</a:t>
            </a:r>
          </a:p>
          <a:p>
            <a:pPr marL="801688" indent="-457200">
              <a:buFont typeface="Wingdings" panose="05000000000000000000" pitchFamily="2" charset="2"/>
              <a:buChar char="ü"/>
            </a:pPr>
            <a:r>
              <a:rPr lang="en-US" sz="2800" dirty="0">
                <a:latin typeface="Calibri" panose="020F0502020204030204" pitchFamily="34" charset="0"/>
                <a:ea typeface="Calibri" panose="020F0502020204030204" pitchFamily="34" charset="0"/>
                <a:cs typeface="Calibri" panose="020F0502020204030204" pitchFamily="34" charset="0"/>
              </a:rPr>
              <a:t>Is it ok to play cards?</a:t>
            </a:r>
          </a:p>
          <a:p>
            <a:pPr marL="801688" indent="-457200">
              <a:buFont typeface="Wingdings" panose="05000000000000000000" pitchFamily="2" charset="2"/>
              <a:buChar char="ü"/>
            </a:pPr>
            <a:r>
              <a:rPr lang="en-US" sz="2800" dirty="0">
                <a:latin typeface="Calibri" panose="020F0502020204030204" pitchFamily="34" charset="0"/>
                <a:ea typeface="Calibri" panose="020F0502020204030204" pitchFamily="34" charset="0"/>
                <a:cs typeface="Calibri" panose="020F0502020204030204" pitchFamily="34" charset="0"/>
              </a:rPr>
              <a:t>Should Christians participate in Halloween or the secular aspects of Christmas (Santa Claus) and Easter (Easter Bunny)?</a:t>
            </a:r>
          </a:p>
          <a:p>
            <a:pPr marL="801688" indent="-457200">
              <a:buFont typeface="Wingdings" panose="05000000000000000000" pitchFamily="2" charset="2"/>
              <a:buChar char="ü"/>
            </a:pPr>
            <a:r>
              <a:rPr lang="en-US" sz="2800" dirty="0">
                <a:latin typeface="Calibri" panose="020F0502020204030204" pitchFamily="34" charset="0"/>
                <a:ea typeface="Calibri" panose="020F0502020204030204" pitchFamily="34" charset="0"/>
                <a:cs typeface="Calibri" panose="020F0502020204030204" pitchFamily="34" charset="0"/>
              </a:rPr>
              <a:t>Is there anything wrong with going to music concerts,  watching R-rated movies, or going out dancing?</a:t>
            </a:r>
          </a:p>
        </p:txBody>
      </p:sp>
      <p:sp>
        <p:nvSpPr>
          <p:cNvPr id="2" name="Slide Number Placeholder 1">
            <a:extLst>
              <a:ext uri="{FF2B5EF4-FFF2-40B4-BE49-F238E27FC236}">
                <a16:creationId xmlns:a16="http://schemas.microsoft.com/office/drawing/2014/main" id="{FD2C8108-F756-ACF2-789E-2659467D4BE4}"/>
              </a:ext>
            </a:extLst>
          </p:cNvPr>
          <p:cNvSpPr>
            <a:spLocks noGrp="1"/>
          </p:cNvSpPr>
          <p:nvPr>
            <p:ph type="sldNum" sz="quarter" idx="12"/>
          </p:nvPr>
        </p:nvSpPr>
        <p:spPr/>
        <p:txBody>
          <a:bodyPr/>
          <a:lstStyle/>
          <a:p>
            <a:fld id="{0FF54DE5-C571-48E8-A5BC-B369434E2F44}" type="slidenum">
              <a:rPr lang="en-US" smtClean="0"/>
              <a:t>9</a:t>
            </a:fld>
            <a:endParaRPr lang="en-US"/>
          </a:p>
        </p:txBody>
      </p:sp>
    </p:spTree>
    <p:extLst>
      <p:ext uri="{BB962C8B-B14F-4D97-AF65-F5344CB8AC3E}">
        <p14:creationId xmlns:p14="http://schemas.microsoft.com/office/powerpoint/2010/main" val="156624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Metadata/LabelInfo.xml><?xml version="1.0" encoding="utf-8"?>
<clbl:labelList xmlns:clbl="http://schemas.microsoft.com/office/2020/mipLabelMetadata">
  <clbl:label id="{ef4cd7d9-cd50-4892-b62e-077d05f7ba11}" enabled="0" method="" siteId="{ef4cd7d9-cd50-4892-b62e-077d05f7ba11}" removed="1"/>
</clbl:labelList>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15852</TotalTime>
  <Words>1598</Words>
  <Application>Microsoft Macintosh PowerPoint</Application>
  <PresentationFormat>Widescreen</PresentationFormat>
  <Paragraphs>143</Paragraphs>
  <Slides>23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Euphemia</vt:lpstr>
      <vt:lpstr>Plantagenet Cherokee</vt:lpstr>
      <vt:lpstr>Wingdings</vt:lpstr>
      <vt:lpstr>Academic Literature 16x9</vt:lpstr>
      <vt:lpstr>Mt Zion Baptist Church Bible Study – Interim pastor todd legette</vt:lpstr>
      <vt:lpstr>Scripture Text</vt:lpstr>
      <vt:lpstr>Scripture Text</vt:lpstr>
      <vt:lpstr>Scripture Text</vt:lpstr>
      <vt:lpstr>Lesson Background</vt:lpstr>
      <vt:lpstr>Lesson Background</vt:lpstr>
      <vt:lpstr>Lesson Background</vt:lpstr>
      <vt:lpstr>Practical Application</vt:lpstr>
      <vt:lpstr>Practical Application</vt:lpstr>
      <vt:lpstr>Practical Application</vt:lpstr>
      <vt:lpstr>WWJD?</vt:lpstr>
      <vt:lpstr>WWJD?</vt:lpstr>
      <vt:lpstr>WWJD?</vt:lpstr>
      <vt:lpstr>WWJD?</vt:lpstr>
      <vt:lpstr>WWJD?</vt:lpstr>
      <vt:lpstr>How Does It Affect Others?</vt:lpstr>
      <vt:lpstr>How Does It Affect Others?</vt:lpstr>
      <vt:lpstr>How Does It Affect Me?</vt:lpstr>
      <vt:lpstr>How Does It Affect Me?</vt:lpstr>
      <vt:lpstr>How Does It Affect Me?</vt:lpstr>
      <vt:lpstr>Conclusion</vt:lpstr>
      <vt:lpstr>Questions</vt:lpstr>
      <vt:lpstr>Thank You and God Bless You</vt:lpstr>
    </vt:vector>
  </TitlesOfParts>
  <Company>International Paper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Trinity CME Church Virtual Prayer and Bible Study</dc:title>
  <dc:creator>Todd Legette</dc:creator>
  <cp:lastModifiedBy>Anthony Beck</cp:lastModifiedBy>
  <cp:revision>267</cp:revision>
  <cp:lastPrinted>2024-10-22T17:54:49Z</cp:lastPrinted>
  <dcterms:created xsi:type="dcterms:W3CDTF">2021-06-02T15:27:21Z</dcterms:created>
  <dcterms:modified xsi:type="dcterms:W3CDTF">2024-10-26T12:29:47Z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