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0" r:id="rId5"/>
    <p:sldId id="257" r:id="rId6"/>
    <p:sldId id="269" r:id="rId7"/>
    <p:sldId id="311" r:id="rId8"/>
    <p:sldId id="312" r:id="rId9"/>
    <p:sldId id="313" r:id="rId10"/>
    <p:sldId id="314" r:id="rId11"/>
    <p:sldId id="293" r:id="rId12"/>
    <p:sldId id="294" r:id="rId13"/>
    <p:sldId id="295" r:id="rId14"/>
    <p:sldId id="308" r:id="rId15"/>
    <p:sldId id="297" r:id="rId16"/>
    <p:sldId id="315" r:id="rId17"/>
    <p:sldId id="309" r:id="rId18"/>
    <p:sldId id="298" r:id="rId19"/>
    <p:sldId id="286" r:id="rId20"/>
    <p:sldId id="287" r:id="rId21"/>
    <p:sldId id="258" r:id="rId22"/>
    <p:sldId id="27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5" autoAdjust="0"/>
    <p:restoredTop sz="94702" autoAdjust="0"/>
  </p:normalViewPr>
  <p:slideViewPr>
    <p:cSldViewPr snapToGrid="0" showGuides="1">
      <p:cViewPr varScale="1">
        <p:scale>
          <a:sx n="151" d="100"/>
          <a:sy n="151" d="100"/>
        </p:scale>
        <p:origin x="880"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a:p>
        </p:txBody>
      </p:sp>
      <p:sp>
        <p:nvSpPr>
          <p:cNvPr id="3" name="Date Placeholder 2"/>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23CEAAF3-9831-450B-8D59-2C09DB96C8FC}" type="datetimeFigureOut">
              <a:rPr lang="en-US"/>
              <a:t>2/1/25</a:t>
            </a:fld>
            <a:endParaRPr/>
          </a:p>
        </p:txBody>
      </p:sp>
      <p:sp>
        <p:nvSpPr>
          <p:cNvPr id="4" name="Footer Placeholder 3"/>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2D50CD79-FC16-4410-AB61-17F26E6D3BC8}" type="datetimeFigureOut">
              <a:rPr lang="en-US"/>
              <a:t>2/1/25</a:t>
            </a:fld>
            <a:endParaRPr/>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A181C3AE-19FF-4677-B9CE-5DD97A163806}" type="datetime1">
              <a:rPr lang="en-US" smtClean="0"/>
              <a:t>2/1/25</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3288188A-7ABC-46AC-9732-9B2DF3AB8C64}" type="datetime1">
              <a:rPr lang="en-US" smtClean="0"/>
              <a:t>2/1/25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1ABA9F2-6999-49F6-ACB1-5D8638896CCD}" type="datetime1">
              <a:rPr lang="en-US" smtClean="0"/>
              <a:t>2/1/25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3FA9C74-257E-4B74-B629-929D17AB392D}" type="datetime1">
              <a:rPr lang="en-US" smtClean="0"/>
              <a:t>2/1/25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9726928-3C07-4BDC-A772-A4203BC097DA}" type="datetime1">
              <a:rPr lang="en-US" smtClean="0"/>
              <a:t>2/1/25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EE93C-3E13-42DA-951A-CB560C753581}" type="datetime1">
              <a:rPr lang="en-US" smtClean="0"/>
              <a:t>2/1/25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E7953AA-F3B9-4207-8B82-8101327028D1}" type="datetime1">
              <a:rPr lang="en-US" smtClean="0"/>
              <a:t>2/1/25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F73765E-B22B-423F-B5A3-E46E05D65239}" type="datetime1">
              <a:rPr lang="en-US" smtClean="0"/>
              <a:t>2/1/25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C6EDF34-22A7-4D4D-9A60-D8BAC4F81E1A}" type="datetime1">
              <a:rPr lang="en-US" smtClean="0"/>
              <a:t>2/1/25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A90EC-757A-436F-B6EA-F40997848907}" type="datetime1">
              <a:rPr lang="en-US" smtClean="0"/>
              <a:t>2/1/25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6F9281A-C866-4D5E-A757-3B984941D850}" type="datetime1">
              <a:rPr lang="en-US" smtClean="0"/>
              <a:t>2/1/25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D7D5D33E-8406-48E4-82D8-21ABCF85ABDE}" type="datetime1">
              <a:rPr lang="en-US" smtClean="0"/>
              <a:t>2/1/25</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5932" y="2571750"/>
            <a:ext cx="5529543" cy="1940035"/>
          </a:xfrm>
        </p:spPr>
        <p:txBody>
          <a:bodyPr anchor="ctr"/>
          <a:lstStyle/>
          <a:p>
            <a:r>
              <a:rPr lang="en-US" sz="3700" dirty="0">
                <a:latin typeface="Calibri" panose="020F0502020204030204" pitchFamily="34" charset="0"/>
                <a:cs typeface="Calibri" panose="020F0502020204030204" pitchFamily="34" charset="0"/>
              </a:rPr>
              <a:t>Mt Zion Baptist Church</a:t>
            </a:r>
            <a:br>
              <a:rPr lang="en-US"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Bible Study</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Interim pastor TODD LEGETTE</a:t>
            </a:r>
          </a:p>
        </p:txBody>
      </p:sp>
      <p:sp>
        <p:nvSpPr>
          <p:cNvPr id="7" name="Subtitle 6"/>
          <p:cNvSpPr>
            <a:spLocks noGrp="1"/>
          </p:cNvSpPr>
          <p:nvPr>
            <p:ph type="subTitle" idx="1"/>
          </p:nvPr>
        </p:nvSpPr>
        <p:spPr>
          <a:xfrm>
            <a:off x="209333" y="4121259"/>
            <a:ext cx="5529543" cy="955565"/>
          </a:xfrm>
        </p:spPr>
        <p:txBody>
          <a:bodyPr>
            <a:normAutofit/>
          </a:bodyPr>
          <a:lstStyle/>
          <a:p>
            <a:r>
              <a:rPr lang="en-US" dirty="0">
                <a:latin typeface="Calibri" panose="020F0502020204030204" pitchFamily="34" charset="0"/>
                <a:cs typeface="Calibri" panose="020F0502020204030204" pitchFamily="34" charset="0"/>
              </a:rPr>
              <a:t>Theme: Right Perspective on Blessings</a:t>
            </a:r>
          </a:p>
          <a:p>
            <a:r>
              <a:rPr lang="en-US" dirty="0">
                <a:latin typeface="Calibri" panose="020F0502020204030204" pitchFamily="34" charset="0"/>
                <a:cs typeface="Calibri" panose="020F0502020204030204" pitchFamily="34" charset="0"/>
              </a:rPr>
              <a:t>Genesis Luke 12:16-21</a:t>
            </a:r>
          </a:p>
          <a:p>
            <a:r>
              <a:rPr lang="en-US" dirty="0">
                <a:latin typeface="Calibri" panose="020F0502020204030204" pitchFamily="34" charset="0"/>
                <a:cs typeface="Calibri" panose="020F0502020204030204" pitchFamily="34" charset="0"/>
              </a:rPr>
              <a:t>January 28, 2025</a:t>
            </a:r>
          </a:p>
        </p:txBody>
      </p:sp>
      <p:pic>
        <p:nvPicPr>
          <p:cNvPr id="11" name="Picture 10">
            <a:extLst>
              <a:ext uri="{FF2B5EF4-FFF2-40B4-BE49-F238E27FC236}">
                <a16:creationId xmlns:a16="http://schemas.microsoft.com/office/drawing/2014/main" id="{3D018A4D-9436-63E4-2F7B-80C0E0806EEB}"/>
              </a:ext>
            </a:extLst>
          </p:cNvPr>
          <p:cNvPicPr>
            <a:picLocks noChangeAspect="1"/>
          </p:cNvPicPr>
          <p:nvPr/>
        </p:nvPicPr>
        <p:blipFill>
          <a:blip r:embed="rId3"/>
          <a:stretch>
            <a:fillRect/>
          </a:stretch>
        </p:blipFill>
        <p:spPr>
          <a:xfrm>
            <a:off x="5353473" y="1531035"/>
            <a:ext cx="6748320" cy="3795929"/>
          </a:xfrm>
          <a:prstGeom prst="rect">
            <a:avLst/>
          </a:prstGeom>
        </p:spPr>
      </p:pic>
    </p:spTree>
    <p:extLst>
      <p:ext uri="{BB962C8B-B14F-4D97-AF65-F5344CB8AC3E}">
        <p14:creationId xmlns:p14="http://schemas.microsoft.com/office/powerpoint/2010/main" val="243294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BB90-6B28-FCEF-B8A2-648CBC783CD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431C17-0C04-2365-BF20-843566491A89}"/>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p:txBody>
      </p:sp>
      <p:sp>
        <p:nvSpPr>
          <p:cNvPr id="14" name="Content Placeholder 13">
            <a:extLst>
              <a:ext uri="{FF2B5EF4-FFF2-40B4-BE49-F238E27FC236}">
                <a16:creationId xmlns:a16="http://schemas.microsoft.com/office/drawing/2014/main" id="{07271992-D074-F833-9DAD-EC8BCFC9F24A}"/>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Remember It’s Not Yours</a:t>
            </a:r>
          </a:p>
          <a:p>
            <a:r>
              <a:rPr lang="en-US" sz="3000" dirty="0">
                <a:latin typeface="Calibri" panose="020F0502020204030204" pitchFamily="34" charset="0"/>
                <a:ea typeface="Calibri" panose="020F0502020204030204" pitchFamily="34" charset="0"/>
                <a:cs typeface="Calibri" panose="020F0502020204030204" pitchFamily="34" charset="0"/>
              </a:rPr>
              <a:t>In verses 17-19, notice the excessive use of the words “I” and “my”</a:t>
            </a:r>
          </a:p>
          <a:p>
            <a:r>
              <a:rPr lang="en-US" sz="3000" dirty="0">
                <a:latin typeface="Calibri" panose="020F0502020204030204" pitchFamily="34" charset="0"/>
                <a:ea typeface="Calibri" panose="020F0502020204030204" pitchFamily="34" charset="0"/>
                <a:cs typeface="Calibri" panose="020F0502020204030204" pitchFamily="34" charset="0"/>
              </a:rPr>
              <a:t>He says “I” 6 times and “my” 5 times</a:t>
            </a:r>
          </a:p>
          <a:p>
            <a:r>
              <a:rPr lang="en-US" sz="3000" dirty="0">
                <a:latin typeface="Calibri" panose="020F0502020204030204" pitchFamily="34" charset="0"/>
                <a:ea typeface="Calibri" panose="020F0502020204030204" pitchFamily="34" charset="0"/>
                <a:cs typeface="Calibri" panose="020F0502020204030204" pitchFamily="34" charset="0"/>
              </a:rPr>
              <a:t>This man believed that he owned his blessing rather than just being a steward over the things of God</a:t>
            </a:r>
          </a:p>
          <a:p>
            <a:r>
              <a:rPr lang="en-US" sz="3000" dirty="0">
                <a:latin typeface="Calibri" panose="020F0502020204030204" pitchFamily="34" charset="0"/>
                <a:ea typeface="Calibri" panose="020F0502020204030204" pitchFamily="34" charset="0"/>
                <a:cs typeface="Calibri" panose="020F0502020204030204" pitchFamily="34" charset="0"/>
              </a:rPr>
              <a:t>If we keep in mind that all things belong to God, we will keep our blessings in the proper perspective</a:t>
            </a:r>
          </a:p>
        </p:txBody>
      </p:sp>
      <p:sp>
        <p:nvSpPr>
          <p:cNvPr id="2" name="Slide Number Placeholder 1">
            <a:extLst>
              <a:ext uri="{FF2B5EF4-FFF2-40B4-BE49-F238E27FC236}">
                <a16:creationId xmlns:a16="http://schemas.microsoft.com/office/drawing/2014/main" id="{7FF69FA2-4314-73F1-15A7-C764A39CA8FE}"/>
              </a:ext>
            </a:extLst>
          </p:cNvPr>
          <p:cNvSpPr>
            <a:spLocks noGrp="1"/>
          </p:cNvSpPr>
          <p:nvPr>
            <p:ph type="sldNum" sz="quarter" idx="12"/>
          </p:nvPr>
        </p:nvSpPr>
        <p:spPr/>
        <p:txBody>
          <a:bodyPr/>
          <a:lstStyle/>
          <a:p>
            <a:fld id="{0FF54DE5-C571-48E8-A5BC-B369434E2F44}" type="slidenum">
              <a:rPr lang="en-US" smtClean="0"/>
              <a:t>10</a:t>
            </a:fld>
            <a:endParaRPr lang="en-US"/>
          </a:p>
        </p:txBody>
      </p:sp>
    </p:spTree>
    <p:extLst>
      <p:ext uri="{BB962C8B-B14F-4D97-AF65-F5344CB8AC3E}">
        <p14:creationId xmlns:p14="http://schemas.microsoft.com/office/powerpoint/2010/main" val="100312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 calcmode="lin" valueType="num">
                                      <p:cBhvr additive="base">
                                        <p:cTn id="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 calcmode="lin" valueType="num">
                                      <p:cBhvr additive="base">
                                        <p:cTn id="1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5400D-C995-AF8A-78C4-B7E350176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435C67-81EC-2564-3573-217F839D51F6}"/>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p:txBody>
      </p:sp>
      <p:sp>
        <p:nvSpPr>
          <p:cNvPr id="14" name="Content Placeholder 13">
            <a:extLst>
              <a:ext uri="{FF2B5EF4-FFF2-40B4-BE49-F238E27FC236}">
                <a16:creationId xmlns:a16="http://schemas.microsoft.com/office/drawing/2014/main" id="{765B9F8A-7F94-88E9-01B9-EFB2D649B7CF}"/>
              </a:ext>
            </a:extLst>
          </p:cNvPr>
          <p:cNvSpPr>
            <a:spLocks noGrp="1"/>
          </p:cNvSpPr>
          <p:nvPr>
            <p:ph idx="1"/>
          </p:nvPr>
        </p:nvSpPr>
        <p:spPr>
          <a:xfrm>
            <a:off x="1104899" y="1600200"/>
            <a:ext cx="10201275" cy="4572000"/>
          </a:xfrm>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Remember It’s Not Yours</a:t>
            </a:r>
          </a:p>
          <a:p>
            <a:r>
              <a:rPr lang="en-US" sz="3000" dirty="0">
                <a:latin typeface="Calibri" panose="020F0502020204030204" pitchFamily="34" charset="0"/>
                <a:ea typeface="Calibri" panose="020F0502020204030204" pitchFamily="34" charset="0"/>
                <a:cs typeface="Calibri" panose="020F0502020204030204" pitchFamily="34" charset="0"/>
              </a:rPr>
              <a:t>Read Psalm 24:1 – God’s Rightful Ownership</a:t>
            </a:r>
          </a:p>
          <a:p>
            <a:r>
              <a:rPr lang="en-US" sz="3000" dirty="0">
                <a:latin typeface="Calibri" panose="020F0502020204030204" pitchFamily="34" charset="0"/>
                <a:ea typeface="Calibri" panose="020F0502020204030204" pitchFamily="34" charset="0"/>
                <a:cs typeface="Calibri" panose="020F0502020204030204" pitchFamily="34" charset="0"/>
              </a:rPr>
              <a:t>Read 1 Timothy 6:7 – Our Rightful Ownership </a:t>
            </a:r>
          </a:p>
          <a:p>
            <a:r>
              <a:rPr lang="en-US" sz="3000" dirty="0">
                <a:latin typeface="Calibri" panose="020F0502020204030204" pitchFamily="34" charset="0"/>
                <a:ea typeface="Calibri" panose="020F0502020204030204" pitchFamily="34" charset="0"/>
                <a:cs typeface="Calibri" panose="020F0502020204030204" pitchFamily="34" charset="0"/>
              </a:rPr>
              <a:t>Read Jeremiah 10:12 – He Not Only Owns It, He Made It</a:t>
            </a:r>
          </a:p>
          <a:p>
            <a:r>
              <a:rPr lang="en-US" sz="3000" dirty="0">
                <a:latin typeface="Calibri" panose="020F0502020204030204" pitchFamily="34" charset="0"/>
                <a:ea typeface="Calibri" panose="020F0502020204030204" pitchFamily="34" charset="0"/>
                <a:cs typeface="Calibri" panose="020F0502020204030204" pitchFamily="34" charset="0"/>
              </a:rPr>
              <a:t>Read Job 38:4 – In Case You’re Confused</a:t>
            </a:r>
          </a:p>
        </p:txBody>
      </p:sp>
      <p:sp>
        <p:nvSpPr>
          <p:cNvPr id="2" name="Slide Number Placeholder 1">
            <a:extLst>
              <a:ext uri="{FF2B5EF4-FFF2-40B4-BE49-F238E27FC236}">
                <a16:creationId xmlns:a16="http://schemas.microsoft.com/office/drawing/2014/main" id="{9D9ECF43-5A1A-8D01-CC39-DFAED93ADE13}"/>
              </a:ext>
            </a:extLst>
          </p:cNvPr>
          <p:cNvSpPr>
            <a:spLocks noGrp="1"/>
          </p:cNvSpPr>
          <p:nvPr>
            <p:ph type="sldNum" sz="quarter" idx="12"/>
          </p:nvPr>
        </p:nvSpPr>
        <p:spPr/>
        <p:txBody>
          <a:bodyPr/>
          <a:lstStyle/>
          <a:p>
            <a:fld id="{0FF54DE5-C571-48E8-A5BC-B369434E2F44}" type="slidenum">
              <a:rPr lang="en-US" smtClean="0"/>
              <a:t>11</a:t>
            </a:fld>
            <a:endParaRPr lang="en-US"/>
          </a:p>
        </p:txBody>
      </p:sp>
    </p:spTree>
    <p:extLst>
      <p:ext uri="{BB962C8B-B14F-4D97-AF65-F5344CB8AC3E}">
        <p14:creationId xmlns:p14="http://schemas.microsoft.com/office/powerpoint/2010/main" val="13631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63EE4-7C0F-7872-E18C-9E7F4079013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7685D5-EB92-6651-5861-100DA516703B}"/>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p:txBody>
      </p:sp>
      <p:sp>
        <p:nvSpPr>
          <p:cNvPr id="14" name="Content Placeholder 13">
            <a:extLst>
              <a:ext uri="{FF2B5EF4-FFF2-40B4-BE49-F238E27FC236}">
                <a16:creationId xmlns:a16="http://schemas.microsoft.com/office/drawing/2014/main" id="{CD2B242E-1CFB-B352-331C-A1E333C90210}"/>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Remember Material Things Can’t Satisfy the Soul</a:t>
            </a:r>
          </a:p>
          <a:p>
            <a:r>
              <a:rPr lang="en-US" sz="3000" dirty="0">
                <a:latin typeface="Calibri" panose="020F0502020204030204" pitchFamily="34" charset="0"/>
                <a:ea typeface="Calibri" panose="020F0502020204030204" pitchFamily="34" charset="0"/>
                <a:cs typeface="Calibri" panose="020F0502020204030204" pitchFamily="34" charset="0"/>
              </a:rPr>
              <a:t>Notice how this man spoke to his soul about his success</a:t>
            </a:r>
          </a:p>
          <a:p>
            <a:r>
              <a:rPr lang="en-US" sz="3000" dirty="0">
                <a:latin typeface="Calibri" panose="020F0502020204030204" pitchFamily="34" charset="0"/>
                <a:ea typeface="Calibri" panose="020F0502020204030204" pitchFamily="34" charset="0"/>
                <a:cs typeface="Calibri" panose="020F0502020204030204" pitchFamily="34" charset="0"/>
              </a:rPr>
              <a:t>Many people make the mistake of thinking that material things bring happiness and satisfaction</a:t>
            </a:r>
          </a:p>
          <a:p>
            <a:r>
              <a:rPr lang="en-US" sz="3000" dirty="0">
                <a:latin typeface="Calibri" panose="020F0502020204030204" pitchFamily="34" charset="0"/>
                <a:ea typeface="Calibri" panose="020F0502020204030204" pitchFamily="34" charset="0"/>
                <a:cs typeface="Calibri" panose="020F0502020204030204" pitchFamily="34" charset="0"/>
              </a:rPr>
              <a:t>When that happens, it’s easy to start focusing on the blessing rather than the </a:t>
            </a:r>
            <a:r>
              <a:rPr lang="en-US" sz="3000" dirty="0" err="1">
                <a:latin typeface="Calibri" panose="020F0502020204030204" pitchFamily="34" charset="0"/>
                <a:ea typeface="Calibri" panose="020F0502020204030204" pitchFamily="34" charset="0"/>
                <a:cs typeface="Calibri" panose="020F0502020204030204" pitchFamily="34" charset="0"/>
              </a:rPr>
              <a:t>blessor</a:t>
            </a:r>
            <a:endParaRPr lang="en-US" sz="3000" dirty="0">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FEBD428-FE3F-7DF3-37C6-0A36887A6D37}"/>
              </a:ext>
            </a:extLst>
          </p:cNvPr>
          <p:cNvSpPr>
            <a:spLocks noGrp="1"/>
          </p:cNvSpPr>
          <p:nvPr>
            <p:ph type="sldNum" sz="quarter" idx="12"/>
          </p:nvPr>
        </p:nvSpPr>
        <p:spPr/>
        <p:txBody>
          <a:bodyPr/>
          <a:lstStyle/>
          <a:p>
            <a:fld id="{0FF54DE5-C571-48E8-A5BC-B369434E2F44}" type="slidenum">
              <a:rPr lang="en-US" smtClean="0"/>
              <a:t>12</a:t>
            </a:fld>
            <a:endParaRPr lang="en-US"/>
          </a:p>
        </p:txBody>
      </p:sp>
    </p:spTree>
    <p:extLst>
      <p:ext uri="{BB962C8B-B14F-4D97-AF65-F5344CB8AC3E}">
        <p14:creationId xmlns:p14="http://schemas.microsoft.com/office/powerpoint/2010/main" val="76891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27F51-EC55-DDBC-7CE0-656CFE2796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EB03FF0-69BB-DCA8-4A10-F156848FD665}"/>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p:txBody>
      </p:sp>
      <p:sp>
        <p:nvSpPr>
          <p:cNvPr id="14" name="Content Placeholder 13">
            <a:extLst>
              <a:ext uri="{FF2B5EF4-FFF2-40B4-BE49-F238E27FC236}">
                <a16:creationId xmlns:a16="http://schemas.microsoft.com/office/drawing/2014/main" id="{2584D51A-D1B7-D481-15B2-A7D251D88383}"/>
              </a:ext>
            </a:extLst>
          </p:cNvPr>
          <p:cNvSpPr>
            <a:spLocks noGrp="1"/>
          </p:cNvSpPr>
          <p:nvPr>
            <p:ph idx="1"/>
          </p:nvPr>
        </p:nvSpPr>
        <p:spPr>
          <a:xfrm>
            <a:off x="1104899" y="1600200"/>
            <a:ext cx="10201275" cy="4572000"/>
          </a:xfrm>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Remember Material Things Can’t Satisfy the Soul</a:t>
            </a:r>
          </a:p>
          <a:p>
            <a:r>
              <a:rPr lang="en-US" sz="3000" dirty="0">
                <a:latin typeface="Calibri" panose="020F0502020204030204" pitchFamily="34" charset="0"/>
                <a:ea typeface="Calibri" panose="020F0502020204030204" pitchFamily="34" charset="0"/>
                <a:cs typeface="Calibri" panose="020F0502020204030204" pitchFamily="34" charset="0"/>
              </a:rPr>
              <a:t>Read 1 Timothy 6:9 – Don’t Take the Bait</a:t>
            </a:r>
          </a:p>
          <a:p>
            <a:r>
              <a:rPr lang="en-US" sz="3000" dirty="0">
                <a:latin typeface="Calibri" panose="020F0502020204030204" pitchFamily="34" charset="0"/>
                <a:ea typeface="Calibri" panose="020F0502020204030204" pitchFamily="34" charset="0"/>
                <a:cs typeface="Calibri" panose="020F0502020204030204" pitchFamily="34" charset="0"/>
              </a:rPr>
              <a:t>Read 2 Peter 3:11 – Desire True Value</a:t>
            </a:r>
          </a:p>
          <a:p>
            <a:r>
              <a:rPr lang="en-US" sz="3000" dirty="0">
                <a:latin typeface="Calibri" panose="020F0502020204030204" pitchFamily="34" charset="0"/>
                <a:ea typeface="Calibri" panose="020F0502020204030204" pitchFamily="34" charset="0"/>
                <a:cs typeface="Calibri" panose="020F0502020204030204" pitchFamily="34" charset="0"/>
              </a:rPr>
              <a:t>Read Matthew 6:19 – Easy Come, Easy Go</a:t>
            </a:r>
          </a:p>
          <a:p>
            <a:r>
              <a:rPr lang="en-US" sz="3000" dirty="0">
                <a:latin typeface="Calibri" panose="020F0502020204030204" pitchFamily="34" charset="0"/>
                <a:ea typeface="Calibri" panose="020F0502020204030204" pitchFamily="34" charset="0"/>
                <a:cs typeface="Calibri" panose="020F0502020204030204" pitchFamily="34" charset="0"/>
              </a:rPr>
              <a:t>Read Matthew 6:24 – You Must Choose One or the Other</a:t>
            </a:r>
          </a:p>
        </p:txBody>
      </p:sp>
      <p:sp>
        <p:nvSpPr>
          <p:cNvPr id="2" name="Slide Number Placeholder 1">
            <a:extLst>
              <a:ext uri="{FF2B5EF4-FFF2-40B4-BE49-F238E27FC236}">
                <a16:creationId xmlns:a16="http://schemas.microsoft.com/office/drawing/2014/main" id="{78199437-C478-A147-70F0-5CD28C221F4D}"/>
              </a:ext>
            </a:extLst>
          </p:cNvPr>
          <p:cNvSpPr>
            <a:spLocks noGrp="1"/>
          </p:cNvSpPr>
          <p:nvPr>
            <p:ph type="sldNum" sz="quarter" idx="12"/>
          </p:nvPr>
        </p:nvSpPr>
        <p:spPr/>
        <p:txBody>
          <a:bodyPr/>
          <a:lstStyle/>
          <a:p>
            <a:fld id="{0FF54DE5-C571-48E8-A5BC-B369434E2F44}" type="slidenum">
              <a:rPr lang="en-US" smtClean="0"/>
              <a:t>13</a:t>
            </a:fld>
            <a:endParaRPr lang="en-US"/>
          </a:p>
        </p:txBody>
      </p:sp>
    </p:spTree>
    <p:extLst>
      <p:ext uri="{BB962C8B-B14F-4D97-AF65-F5344CB8AC3E}">
        <p14:creationId xmlns:p14="http://schemas.microsoft.com/office/powerpoint/2010/main" val="11205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96A0C-7FC6-EB28-E037-3E436BFFF4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D4390-1B0A-56CF-336C-E8E17950735A}"/>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p:txBody>
      </p:sp>
      <p:sp>
        <p:nvSpPr>
          <p:cNvPr id="14" name="Content Placeholder 13">
            <a:extLst>
              <a:ext uri="{FF2B5EF4-FFF2-40B4-BE49-F238E27FC236}">
                <a16:creationId xmlns:a16="http://schemas.microsoft.com/office/drawing/2014/main" id="{D9DC00C5-A3BB-7C60-52FD-06888BDEBE00}"/>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Remember It’s Not Promised</a:t>
            </a:r>
          </a:p>
          <a:p>
            <a:r>
              <a:rPr lang="en-US" sz="3000" dirty="0">
                <a:latin typeface="Calibri" panose="020F0502020204030204" pitchFamily="34" charset="0"/>
                <a:ea typeface="Calibri" panose="020F0502020204030204" pitchFamily="34" charset="0"/>
                <a:cs typeface="Calibri" panose="020F0502020204030204" pitchFamily="34" charset="0"/>
              </a:rPr>
              <a:t>Just when he thought he was set for life, God intervened</a:t>
            </a:r>
          </a:p>
          <a:p>
            <a:r>
              <a:rPr lang="en-US" sz="3000" dirty="0">
                <a:latin typeface="Calibri" panose="020F0502020204030204" pitchFamily="34" charset="0"/>
                <a:ea typeface="Calibri" panose="020F0502020204030204" pitchFamily="34" charset="0"/>
                <a:cs typeface="Calibri" panose="020F0502020204030204" pitchFamily="34" charset="0"/>
              </a:rPr>
              <a:t>Although we have had a long streak of unbroken blessings and our lives are relatively problem-free, keep in mind that it’s not promised</a:t>
            </a:r>
          </a:p>
          <a:p>
            <a:r>
              <a:rPr lang="en-US" sz="3000" dirty="0">
                <a:latin typeface="Calibri" panose="020F0502020204030204" pitchFamily="34" charset="0"/>
                <a:ea typeface="Calibri" panose="020F0502020204030204" pitchFamily="34" charset="0"/>
                <a:cs typeface="Calibri" panose="020F0502020204030204" pitchFamily="34" charset="0"/>
              </a:rPr>
              <a:t>Therefore, we need to thank God everyday for His goodness to us!</a:t>
            </a:r>
          </a:p>
        </p:txBody>
      </p:sp>
      <p:sp>
        <p:nvSpPr>
          <p:cNvPr id="2" name="Slide Number Placeholder 1">
            <a:extLst>
              <a:ext uri="{FF2B5EF4-FFF2-40B4-BE49-F238E27FC236}">
                <a16:creationId xmlns:a16="http://schemas.microsoft.com/office/drawing/2014/main" id="{B1494D48-DC94-3EE8-79D1-F9D025436513}"/>
              </a:ext>
            </a:extLst>
          </p:cNvPr>
          <p:cNvSpPr>
            <a:spLocks noGrp="1"/>
          </p:cNvSpPr>
          <p:nvPr>
            <p:ph type="sldNum" sz="quarter" idx="12"/>
          </p:nvPr>
        </p:nvSpPr>
        <p:spPr/>
        <p:txBody>
          <a:bodyPr/>
          <a:lstStyle/>
          <a:p>
            <a:fld id="{0FF54DE5-C571-48E8-A5BC-B369434E2F44}" type="slidenum">
              <a:rPr lang="en-US" smtClean="0"/>
              <a:t>14</a:t>
            </a:fld>
            <a:endParaRPr lang="en-US"/>
          </a:p>
        </p:txBody>
      </p:sp>
    </p:spTree>
    <p:extLst>
      <p:ext uri="{BB962C8B-B14F-4D97-AF65-F5344CB8AC3E}">
        <p14:creationId xmlns:p14="http://schemas.microsoft.com/office/powerpoint/2010/main" val="270589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D67CD-8F86-EC33-B781-A9EE9E598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986665F-7755-0F59-8421-A766582E4362}"/>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p:txBody>
      </p:sp>
      <p:sp>
        <p:nvSpPr>
          <p:cNvPr id="14" name="Content Placeholder 13">
            <a:extLst>
              <a:ext uri="{FF2B5EF4-FFF2-40B4-BE49-F238E27FC236}">
                <a16:creationId xmlns:a16="http://schemas.microsoft.com/office/drawing/2014/main" id="{68660635-47BB-4C5C-C697-C8AA3A63D97C}"/>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Remember It’s Not Promised</a:t>
            </a:r>
          </a:p>
          <a:p>
            <a:r>
              <a:rPr lang="en-US" sz="3000" dirty="0">
                <a:latin typeface="Calibri" panose="020F0502020204030204" pitchFamily="34" charset="0"/>
                <a:ea typeface="Calibri" panose="020F0502020204030204" pitchFamily="34" charset="0"/>
                <a:cs typeface="Calibri" panose="020F0502020204030204" pitchFamily="34" charset="0"/>
              </a:rPr>
              <a:t>Read Philippians 4:12 – There, But by the Grace of God, Go I</a:t>
            </a:r>
          </a:p>
          <a:p>
            <a:r>
              <a:rPr lang="en-US" sz="3000" dirty="0">
                <a:latin typeface="Calibri" panose="020F0502020204030204" pitchFamily="34" charset="0"/>
                <a:ea typeface="Calibri" panose="020F0502020204030204" pitchFamily="34" charset="0"/>
                <a:cs typeface="Calibri" panose="020F0502020204030204" pitchFamily="34" charset="0"/>
              </a:rPr>
              <a:t>Read Luke 9:58 – Count Your Blessings</a:t>
            </a:r>
          </a:p>
          <a:p>
            <a:r>
              <a:rPr lang="en-US" sz="3000" dirty="0">
                <a:latin typeface="Calibri" panose="020F0502020204030204" pitchFamily="34" charset="0"/>
                <a:ea typeface="Calibri" panose="020F0502020204030204" pitchFamily="34" charset="0"/>
                <a:cs typeface="Calibri" panose="020F0502020204030204" pitchFamily="34" charset="0"/>
              </a:rPr>
              <a:t>Read Daniel 3:18 – Our God is Sovereign</a:t>
            </a:r>
          </a:p>
          <a:p>
            <a:r>
              <a:rPr lang="en-US" sz="3000" dirty="0">
                <a:latin typeface="Calibri" panose="020F0502020204030204" pitchFamily="34" charset="0"/>
                <a:ea typeface="Calibri" panose="020F0502020204030204" pitchFamily="34" charset="0"/>
                <a:cs typeface="Calibri" panose="020F0502020204030204" pitchFamily="34" charset="0"/>
              </a:rPr>
              <a:t>Read James 4:6 – Don’t Count Your Chickens</a:t>
            </a:r>
          </a:p>
        </p:txBody>
      </p:sp>
      <p:sp>
        <p:nvSpPr>
          <p:cNvPr id="2" name="Slide Number Placeholder 1">
            <a:extLst>
              <a:ext uri="{FF2B5EF4-FFF2-40B4-BE49-F238E27FC236}">
                <a16:creationId xmlns:a16="http://schemas.microsoft.com/office/drawing/2014/main" id="{1FA88358-215A-8D45-54E9-833511A39751}"/>
              </a:ext>
            </a:extLst>
          </p:cNvPr>
          <p:cNvSpPr>
            <a:spLocks noGrp="1"/>
          </p:cNvSpPr>
          <p:nvPr>
            <p:ph type="sldNum" sz="quarter" idx="12"/>
          </p:nvPr>
        </p:nvSpPr>
        <p:spPr/>
        <p:txBody>
          <a:bodyPr/>
          <a:lstStyle/>
          <a:p>
            <a:fld id="{0FF54DE5-C571-48E8-A5BC-B369434E2F44}" type="slidenum">
              <a:rPr lang="en-US" smtClean="0"/>
              <a:t>15</a:t>
            </a:fld>
            <a:endParaRPr lang="en-US"/>
          </a:p>
        </p:txBody>
      </p:sp>
    </p:spTree>
    <p:extLst>
      <p:ext uri="{BB962C8B-B14F-4D97-AF65-F5344CB8AC3E}">
        <p14:creationId xmlns:p14="http://schemas.microsoft.com/office/powerpoint/2010/main" val="174918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A6207-05A6-FAF2-4376-72867F22E1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1B0A8D-B534-B7EC-EE61-D697CF6437DD}"/>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p:txBody>
      </p:sp>
      <p:sp>
        <p:nvSpPr>
          <p:cNvPr id="14" name="Content Placeholder 13">
            <a:extLst>
              <a:ext uri="{FF2B5EF4-FFF2-40B4-BE49-F238E27FC236}">
                <a16:creationId xmlns:a16="http://schemas.microsoft.com/office/drawing/2014/main" id="{F3EB0DD3-DE91-C989-7D30-1EB65C43FC2C}"/>
              </a:ext>
            </a:extLst>
          </p:cNvPr>
          <p:cNvSpPr>
            <a:spLocks noGrp="1"/>
          </p:cNvSpPr>
          <p:nvPr>
            <p:ph idx="1"/>
          </p:nvPr>
        </p:nvSpPr>
        <p:spPr>
          <a:xfrm>
            <a:off x="1103382" y="1385047"/>
            <a:ext cx="9982200" cy="4572000"/>
          </a:xfrm>
        </p:spPr>
        <p:txBody>
          <a:bodyPr>
            <a:noAutofit/>
          </a:bodyPr>
          <a:lstStyle/>
          <a:p>
            <a:pPr marL="0" indent="0">
              <a:buNone/>
            </a:pPr>
            <a:r>
              <a:rPr lang="en-US" sz="3600" b="1" u="sng" dirty="0">
                <a:latin typeface="Calibri" panose="020F0502020204030204" pitchFamily="34" charset="0"/>
                <a:ea typeface="Calibri" panose="020F0502020204030204" pitchFamily="34" charset="0"/>
                <a:cs typeface="Calibri" panose="020F0502020204030204" pitchFamily="34" charset="0"/>
              </a:rPr>
              <a:t>Conclusion</a:t>
            </a:r>
          </a:p>
          <a:p>
            <a:r>
              <a:rPr lang="en-US" sz="2800" dirty="0">
                <a:latin typeface="Calibri" panose="020F0502020204030204" pitchFamily="34" charset="0"/>
                <a:ea typeface="Calibri" panose="020F0502020204030204" pitchFamily="34" charset="0"/>
                <a:cs typeface="Calibri" panose="020F0502020204030204" pitchFamily="34" charset="0"/>
              </a:rPr>
              <a:t>The story we have just studied was a parable told by Jesus</a:t>
            </a:r>
          </a:p>
          <a:p>
            <a:r>
              <a:rPr lang="en-US" sz="2800" dirty="0">
                <a:latin typeface="Calibri" panose="020F0502020204030204" pitchFamily="34" charset="0"/>
                <a:ea typeface="Calibri" panose="020F0502020204030204" pitchFamily="34" charset="0"/>
                <a:cs typeface="Calibri" panose="020F0502020204030204" pitchFamily="34" charset="0"/>
              </a:rPr>
              <a:t>And we know that a parable is an earthly story with a heavenly meaning</a:t>
            </a:r>
          </a:p>
          <a:p>
            <a:r>
              <a:rPr lang="en-US" sz="2800" dirty="0">
                <a:latin typeface="Calibri" panose="020F0502020204030204" pitchFamily="34" charset="0"/>
                <a:ea typeface="Calibri" panose="020F0502020204030204" pitchFamily="34" charset="0"/>
                <a:cs typeface="Calibri" panose="020F0502020204030204" pitchFamily="34" charset="0"/>
              </a:rPr>
              <a:t>Because we live in an affluent nation with many luxuries that aren’t as common in other parts of the world, it’s easy for us to lose sight of where our blessings come from</a:t>
            </a:r>
          </a:p>
          <a:p>
            <a:r>
              <a:rPr lang="en-US" sz="2800" dirty="0">
                <a:latin typeface="Calibri" panose="020F0502020204030204" pitchFamily="34" charset="0"/>
                <a:ea typeface="Calibri" panose="020F0502020204030204" pitchFamily="34" charset="0"/>
                <a:cs typeface="Calibri" panose="020F0502020204030204" pitchFamily="34" charset="0"/>
              </a:rPr>
              <a:t>While God wants us to be blessed, He doesn’t want us to forget that either</a:t>
            </a: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6BBCA72-4C13-7184-E19F-F487610AFE50}"/>
              </a:ext>
            </a:extLst>
          </p:cNvPr>
          <p:cNvSpPr>
            <a:spLocks noGrp="1"/>
          </p:cNvSpPr>
          <p:nvPr>
            <p:ph type="sldNum" sz="quarter" idx="12"/>
          </p:nvPr>
        </p:nvSpPr>
        <p:spPr/>
        <p:txBody>
          <a:bodyPr/>
          <a:lstStyle/>
          <a:p>
            <a:fld id="{0FF54DE5-C571-48E8-A5BC-B369434E2F44}" type="slidenum">
              <a:rPr lang="en-US" smtClean="0"/>
              <a:t>16</a:t>
            </a:fld>
            <a:endParaRPr lang="en-US"/>
          </a:p>
        </p:txBody>
      </p:sp>
    </p:spTree>
    <p:extLst>
      <p:ext uri="{BB962C8B-B14F-4D97-AF65-F5344CB8AC3E}">
        <p14:creationId xmlns:p14="http://schemas.microsoft.com/office/powerpoint/2010/main" val="35439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5A0B-386D-F22F-DFE4-F3BCF827A0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0D603C-8183-8716-C1C2-47F767FD16BA}"/>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p:txBody>
      </p:sp>
      <p:sp>
        <p:nvSpPr>
          <p:cNvPr id="14" name="Content Placeholder 13">
            <a:extLst>
              <a:ext uri="{FF2B5EF4-FFF2-40B4-BE49-F238E27FC236}">
                <a16:creationId xmlns:a16="http://schemas.microsoft.com/office/drawing/2014/main" id="{56C9ED09-1CAF-CB65-B42D-1DEBD3839DD2}"/>
              </a:ext>
            </a:extLst>
          </p:cNvPr>
          <p:cNvSpPr>
            <a:spLocks noGrp="1"/>
          </p:cNvSpPr>
          <p:nvPr>
            <p:ph idx="1"/>
          </p:nvPr>
        </p:nvSpPr>
        <p:spPr>
          <a:xfrm>
            <a:off x="1103382" y="1385047"/>
            <a:ext cx="9982200" cy="4572000"/>
          </a:xfrm>
        </p:spPr>
        <p:txBody>
          <a:bodyPr>
            <a:noAutofit/>
          </a:bodyPr>
          <a:lstStyle/>
          <a:p>
            <a:pPr marL="0" indent="0">
              <a:buNone/>
            </a:pPr>
            <a:r>
              <a:rPr lang="en-US" sz="3600" b="1" u="sng" dirty="0">
                <a:latin typeface="Calibri" panose="020F0502020204030204" pitchFamily="34" charset="0"/>
                <a:ea typeface="Calibri" panose="020F0502020204030204" pitchFamily="34" charset="0"/>
                <a:cs typeface="Calibri" panose="020F0502020204030204" pitchFamily="34" charset="0"/>
              </a:rPr>
              <a:t>Conclusion</a:t>
            </a:r>
          </a:p>
          <a:p>
            <a:r>
              <a:rPr lang="en-US" sz="2800" dirty="0">
                <a:latin typeface="Calibri" panose="020F0502020204030204" pitchFamily="34" charset="0"/>
                <a:ea typeface="Calibri" panose="020F0502020204030204" pitchFamily="34" charset="0"/>
                <a:cs typeface="Calibri" panose="020F0502020204030204" pitchFamily="34" charset="0"/>
              </a:rPr>
              <a:t>To keep the right perspective on our blessings, we must remember:</a:t>
            </a:r>
          </a:p>
          <a:p>
            <a:pPr lvl="1"/>
            <a:r>
              <a:rPr lang="en-US" sz="2400" b="1" dirty="0">
                <a:latin typeface="Calibri" panose="020F0502020204030204" pitchFamily="34" charset="0"/>
                <a:ea typeface="Calibri" panose="020F0502020204030204" pitchFamily="34" charset="0"/>
                <a:cs typeface="Calibri" panose="020F0502020204030204" pitchFamily="34" charset="0"/>
              </a:rPr>
              <a:t>It’s Not About You</a:t>
            </a:r>
          </a:p>
          <a:p>
            <a:pPr lvl="1"/>
            <a:r>
              <a:rPr lang="en-US" sz="2400" b="1" dirty="0">
                <a:latin typeface="Calibri" panose="020F0502020204030204" pitchFamily="34" charset="0"/>
                <a:ea typeface="Calibri" panose="020F0502020204030204" pitchFamily="34" charset="0"/>
                <a:cs typeface="Calibri" panose="020F0502020204030204" pitchFamily="34" charset="0"/>
              </a:rPr>
              <a:t>It’s Not Yours</a:t>
            </a:r>
          </a:p>
          <a:p>
            <a:pPr lvl="1"/>
            <a:r>
              <a:rPr lang="en-US" sz="2400" b="1" dirty="0">
                <a:latin typeface="Calibri" panose="020F0502020204030204" pitchFamily="34" charset="0"/>
                <a:ea typeface="Calibri" panose="020F0502020204030204" pitchFamily="34" charset="0"/>
                <a:cs typeface="Calibri" panose="020F0502020204030204" pitchFamily="34" charset="0"/>
              </a:rPr>
              <a:t>Material Things Won’t Satisfy the Soul</a:t>
            </a:r>
          </a:p>
          <a:p>
            <a:pPr lvl="1"/>
            <a:r>
              <a:rPr lang="en-US" sz="2400" b="1" dirty="0">
                <a:latin typeface="Calibri" panose="020F0502020204030204" pitchFamily="34" charset="0"/>
                <a:ea typeface="Calibri" panose="020F0502020204030204" pitchFamily="34" charset="0"/>
                <a:cs typeface="Calibri" panose="020F0502020204030204" pitchFamily="34" charset="0"/>
              </a:rPr>
              <a:t>It’s Not Promised</a:t>
            </a: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8E1DE935-FE22-23DE-A442-8BD17CE9F2D4}"/>
              </a:ext>
            </a:extLst>
          </p:cNvPr>
          <p:cNvSpPr>
            <a:spLocks noGrp="1"/>
          </p:cNvSpPr>
          <p:nvPr>
            <p:ph type="sldNum" sz="quarter" idx="12"/>
          </p:nvPr>
        </p:nvSpPr>
        <p:spPr/>
        <p:txBody>
          <a:bodyPr/>
          <a:lstStyle/>
          <a:p>
            <a:fld id="{0FF54DE5-C571-48E8-A5BC-B369434E2F44}" type="slidenum">
              <a:rPr lang="en-US" smtClean="0"/>
              <a:t>17</a:t>
            </a:fld>
            <a:endParaRPr lang="en-US"/>
          </a:p>
        </p:txBody>
      </p:sp>
    </p:spTree>
    <p:extLst>
      <p:ext uri="{BB962C8B-B14F-4D97-AF65-F5344CB8AC3E}">
        <p14:creationId xmlns:p14="http://schemas.microsoft.com/office/powerpoint/2010/main" val="283447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circle(in)">
                                      <p:cBhvr>
                                        <p:cTn id="7" dur="20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circle(in)">
                                      <p:cBhvr>
                                        <p:cTn id="12" dur="20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circle(in)">
                                      <p:cBhvr>
                                        <p:cTn id="17" dur="20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circle(in)">
                                      <p:cBhvr>
                                        <p:cTn id="22" dur="2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Questions</a:t>
            </a:r>
          </a:p>
        </p:txBody>
      </p:sp>
      <p:pic>
        <p:nvPicPr>
          <p:cNvPr id="4" name="Content Placeholder 3"/>
          <p:cNvPicPr>
            <a:picLocks noGrp="1" noChangeAspect="1"/>
          </p:cNvPicPr>
          <p:nvPr>
            <p:ph idx="1"/>
          </p:nvPr>
        </p:nvPicPr>
        <p:blipFill>
          <a:blip r:embed="rId2"/>
          <a:stretch>
            <a:fillRect/>
          </a:stretch>
        </p:blipFill>
        <p:spPr>
          <a:xfrm>
            <a:off x="4533900" y="1600200"/>
            <a:ext cx="3124200" cy="4572000"/>
          </a:xfrm>
          <a:prstGeom prst="rect">
            <a:avLst/>
          </a:prstGeom>
          <a:noFill/>
        </p:spPr>
      </p:pic>
      <p:sp>
        <p:nvSpPr>
          <p:cNvPr id="3" name="Slide Number Placeholder 2">
            <a:extLst>
              <a:ext uri="{FF2B5EF4-FFF2-40B4-BE49-F238E27FC236}">
                <a16:creationId xmlns:a16="http://schemas.microsoft.com/office/drawing/2014/main" id="{24A44959-57B3-CB3E-C271-261C658897AB}"/>
              </a:ext>
            </a:extLst>
          </p:cNvPr>
          <p:cNvSpPr>
            <a:spLocks noGrp="1"/>
          </p:cNvSpPr>
          <p:nvPr>
            <p:ph type="sldNum" sz="quarter" idx="12"/>
          </p:nvPr>
        </p:nvSpPr>
        <p:spPr/>
        <p:txBody>
          <a:bodyPr/>
          <a:lstStyle/>
          <a:p>
            <a:fld id="{0FF54DE5-C571-48E8-A5BC-B369434E2F44}" type="slidenum">
              <a:rPr lang="en-US" smtClean="0"/>
              <a:t>18</a:t>
            </a:fld>
            <a:endParaRPr lang="en-US"/>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Thank You and God Bless You</a:t>
            </a:r>
          </a:p>
        </p:txBody>
      </p:sp>
      <p:pic>
        <p:nvPicPr>
          <p:cNvPr id="5" name="Content Placeholder 4"/>
          <p:cNvPicPr>
            <a:picLocks noGrp="1" noChangeAspect="1"/>
          </p:cNvPicPr>
          <p:nvPr>
            <p:ph idx="1"/>
          </p:nvPr>
        </p:nvPicPr>
        <p:blipFill>
          <a:blip r:embed="rId2"/>
          <a:stretch>
            <a:fillRect/>
          </a:stretch>
        </p:blipFill>
        <p:spPr>
          <a:xfrm>
            <a:off x="1104900" y="1480851"/>
            <a:ext cx="4329628" cy="4329628"/>
          </a:xfrm>
          <a:prstGeom prst="rect">
            <a:avLst/>
          </a:prstGeom>
        </p:spPr>
      </p:pic>
      <p:pic>
        <p:nvPicPr>
          <p:cNvPr id="6" name="Picture 5"/>
          <p:cNvPicPr>
            <a:picLocks noChangeAspect="1"/>
          </p:cNvPicPr>
          <p:nvPr/>
        </p:nvPicPr>
        <p:blipFill>
          <a:blip r:embed="rId3"/>
          <a:stretch>
            <a:fillRect/>
          </a:stretch>
        </p:blipFill>
        <p:spPr>
          <a:xfrm>
            <a:off x="6497426" y="1412224"/>
            <a:ext cx="4398255" cy="4398255"/>
          </a:xfrm>
          <a:prstGeom prst="rect">
            <a:avLst/>
          </a:prstGeom>
        </p:spPr>
      </p:pic>
      <p:sp>
        <p:nvSpPr>
          <p:cNvPr id="3" name="Slide Number Placeholder 2">
            <a:extLst>
              <a:ext uri="{FF2B5EF4-FFF2-40B4-BE49-F238E27FC236}">
                <a16:creationId xmlns:a16="http://schemas.microsoft.com/office/drawing/2014/main" id="{8F70DDD6-84DC-9A02-F7EA-C7AFD1D73F54}"/>
              </a:ext>
            </a:extLst>
          </p:cNvPr>
          <p:cNvSpPr>
            <a:spLocks noGrp="1"/>
          </p:cNvSpPr>
          <p:nvPr>
            <p:ph type="sldNum" sz="quarter" idx="12"/>
          </p:nvPr>
        </p:nvSpPr>
        <p:spPr/>
        <p:txBody>
          <a:bodyPr/>
          <a:lstStyle/>
          <a:p>
            <a:fld id="{0FF54DE5-C571-48E8-A5BC-B369434E2F44}" type="slidenum">
              <a:rPr lang="en-US" smtClean="0"/>
              <a:t>19</a:t>
            </a:fld>
            <a:endParaRPr lang="en-US"/>
          </a:p>
        </p:txBody>
      </p:sp>
    </p:spTree>
    <p:extLst>
      <p:ext uri="{BB962C8B-B14F-4D97-AF65-F5344CB8AC3E}">
        <p14:creationId xmlns:p14="http://schemas.microsoft.com/office/powerpoint/2010/main" val="30332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p:cNvSpPr>
            <a:spLocks noGrp="1"/>
          </p:cNvSpPr>
          <p:nvPr>
            <p:ph idx="1"/>
          </p:nvPr>
        </p:nvSpPr>
        <p:spPr>
          <a:xfrm>
            <a:off x="1104900" y="1409701"/>
            <a:ext cx="9982200" cy="5019674"/>
          </a:xfrm>
        </p:spPr>
        <p:txBody>
          <a:bodyPr>
            <a:normAutofit fontScale="77500" lnSpcReduction="20000"/>
          </a:bodyPr>
          <a:lstStyle/>
          <a:p>
            <a:pPr marL="0" indent="0">
              <a:buNone/>
            </a:pPr>
            <a:r>
              <a:rPr lang="en-US" sz="3900" b="1" u="sng" dirty="0">
                <a:latin typeface="Calibri" panose="020F0502020204030204" pitchFamily="34" charset="0"/>
                <a:ea typeface="Calibri" panose="020F0502020204030204" pitchFamily="34" charset="0"/>
                <a:cs typeface="Calibri" panose="020F0502020204030204" pitchFamily="34" charset="0"/>
              </a:rPr>
              <a:t>Luke 12:16-21</a:t>
            </a:r>
          </a:p>
          <a:p>
            <a:pPr marL="0" indent="0">
              <a:buNone/>
            </a:pPr>
            <a:r>
              <a:rPr lang="en-US" sz="3000" b="1" baseline="30000" dirty="0">
                <a:latin typeface="Calibri" panose="020F0502020204030204" pitchFamily="34" charset="0"/>
                <a:ea typeface="Calibri" panose="020F0502020204030204" pitchFamily="34" charset="0"/>
                <a:cs typeface="Calibri" panose="020F0502020204030204" pitchFamily="34" charset="0"/>
              </a:rPr>
              <a:t>16</a:t>
            </a:r>
            <a:r>
              <a:rPr lang="en-US" sz="3300" dirty="0">
                <a:latin typeface="Calibri" panose="020F0502020204030204" pitchFamily="34" charset="0"/>
                <a:ea typeface="Calibri" panose="020F0502020204030204" pitchFamily="34" charset="0"/>
                <a:cs typeface="Calibri" panose="020F0502020204030204" pitchFamily="34" charset="0"/>
              </a:rPr>
              <a:t> And he </a:t>
            </a:r>
            <a:r>
              <a:rPr lang="en-US" sz="3300" dirty="0" err="1">
                <a:latin typeface="Calibri" panose="020F0502020204030204" pitchFamily="34" charset="0"/>
                <a:ea typeface="Calibri" panose="020F0502020204030204" pitchFamily="34" charset="0"/>
                <a:cs typeface="Calibri" panose="020F0502020204030204" pitchFamily="34" charset="0"/>
              </a:rPr>
              <a:t>spake</a:t>
            </a:r>
            <a:r>
              <a:rPr lang="en-US" sz="3300" dirty="0">
                <a:latin typeface="Calibri" panose="020F0502020204030204" pitchFamily="34" charset="0"/>
                <a:ea typeface="Calibri" panose="020F0502020204030204" pitchFamily="34" charset="0"/>
                <a:cs typeface="Calibri" panose="020F0502020204030204" pitchFamily="34" charset="0"/>
              </a:rPr>
              <a:t> a parable unto them, saying, The ground of a certain rich man brought forth plentifully:</a:t>
            </a:r>
          </a:p>
          <a:p>
            <a:pPr marL="0" indent="0">
              <a:buNone/>
            </a:pPr>
            <a:r>
              <a:rPr lang="en-US" sz="3000" b="1" baseline="30000" dirty="0">
                <a:latin typeface="Calibri" panose="020F0502020204030204" pitchFamily="34" charset="0"/>
                <a:ea typeface="Calibri" panose="020F0502020204030204" pitchFamily="34" charset="0"/>
                <a:cs typeface="Calibri" panose="020F0502020204030204" pitchFamily="34" charset="0"/>
              </a:rPr>
              <a:t>17</a:t>
            </a:r>
            <a:r>
              <a:rPr lang="en-US" sz="3300" dirty="0">
                <a:latin typeface="Calibri" panose="020F0502020204030204" pitchFamily="34" charset="0"/>
                <a:ea typeface="Calibri" panose="020F0502020204030204" pitchFamily="34" charset="0"/>
                <a:cs typeface="Calibri" panose="020F0502020204030204" pitchFamily="34" charset="0"/>
              </a:rPr>
              <a:t> And he thought within himself, saying, What shall I do, because I have no room where to bestow my fruits?</a:t>
            </a:r>
          </a:p>
          <a:p>
            <a:pPr marL="0" indent="0">
              <a:buNone/>
            </a:pPr>
            <a:r>
              <a:rPr lang="en-US" sz="3000" b="1" baseline="30000" dirty="0">
                <a:latin typeface="Calibri" panose="020F0502020204030204" pitchFamily="34" charset="0"/>
                <a:ea typeface="Calibri" panose="020F0502020204030204" pitchFamily="34" charset="0"/>
                <a:cs typeface="Calibri" panose="020F0502020204030204" pitchFamily="34" charset="0"/>
              </a:rPr>
              <a:t>18</a:t>
            </a:r>
            <a:r>
              <a:rPr lang="en-US" sz="3300" dirty="0">
                <a:latin typeface="Calibri" panose="020F0502020204030204" pitchFamily="34" charset="0"/>
                <a:ea typeface="Calibri" panose="020F0502020204030204" pitchFamily="34" charset="0"/>
                <a:cs typeface="Calibri" panose="020F0502020204030204" pitchFamily="34" charset="0"/>
              </a:rPr>
              <a:t> And he said, This will I do: I will pull down my barns, and build greater; and there will I bestow all my fruits and my goods.</a:t>
            </a:r>
          </a:p>
          <a:p>
            <a:pPr marL="0" indent="0">
              <a:buNone/>
            </a:pPr>
            <a:r>
              <a:rPr lang="en-US" sz="3000" b="1" baseline="30000" dirty="0">
                <a:latin typeface="Calibri" panose="020F0502020204030204" pitchFamily="34" charset="0"/>
                <a:ea typeface="Calibri" panose="020F0502020204030204" pitchFamily="34" charset="0"/>
                <a:cs typeface="Calibri" panose="020F0502020204030204" pitchFamily="34" charset="0"/>
              </a:rPr>
              <a:t>19</a:t>
            </a:r>
            <a:r>
              <a:rPr lang="en-US" sz="3300" dirty="0">
                <a:latin typeface="Calibri" panose="020F0502020204030204" pitchFamily="34" charset="0"/>
                <a:ea typeface="Calibri" panose="020F0502020204030204" pitchFamily="34" charset="0"/>
                <a:cs typeface="Calibri" panose="020F0502020204030204" pitchFamily="34" charset="0"/>
              </a:rPr>
              <a:t> And I will say to my soul, Soul, thou hast much goods laid up for many years; take thine ease, eat, drink, and be merry.</a:t>
            </a:r>
          </a:p>
          <a:p>
            <a:pPr marL="0" indent="0">
              <a:buNone/>
            </a:pPr>
            <a:r>
              <a:rPr lang="en-US" sz="3000" b="1" baseline="30000" dirty="0">
                <a:latin typeface="Calibri" panose="020F0502020204030204" pitchFamily="34" charset="0"/>
                <a:ea typeface="Calibri" panose="020F0502020204030204" pitchFamily="34" charset="0"/>
                <a:cs typeface="Calibri" panose="020F0502020204030204" pitchFamily="34" charset="0"/>
              </a:rPr>
              <a:t>20</a:t>
            </a:r>
            <a:r>
              <a:rPr lang="en-US" sz="3300" dirty="0">
                <a:latin typeface="Calibri" panose="020F0502020204030204" pitchFamily="34" charset="0"/>
                <a:ea typeface="Calibri" panose="020F0502020204030204" pitchFamily="34" charset="0"/>
                <a:cs typeface="Calibri" panose="020F0502020204030204" pitchFamily="34" charset="0"/>
              </a:rPr>
              <a:t> But God said unto him, Thou fool, this night thy soul shall be required of thee: then whose shall those things be, which thou hast provided?</a:t>
            </a:r>
          </a:p>
          <a:p>
            <a:pPr marL="0" indent="0">
              <a:buNone/>
            </a:pPr>
            <a:r>
              <a:rPr lang="en-US" sz="3000" b="1" baseline="30000" dirty="0">
                <a:latin typeface="Calibri" panose="020F0502020204030204" pitchFamily="34" charset="0"/>
                <a:ea typeface="Calibri" panose="020F0502020204030204" pitchFamily="34" charset="0"/>
                <a:cs typeface="Calibri" panose="020F0502020204030204" pitchFamily="34" charset="0"/>
              </a:rPr>
              <a:t>21</a:t>
            </a:r>
            <a:r>
              <a:rPr lang="en-US" sz="3300" dirty="0">
                <a:latin typeface="Calibri" panose="020F0502020204030204" pitchFamily="34" charset="0"/>
                <a:ea typeface="Calibri" panose="020F0502020204030204" pitchFamily="34" charset="0"/>
                <a:cs typeface="Calibri" panose="020F0502020204030204" pitchFamily="34" charset="0"/>
              </a:rPr>
              <a:t> So is he that </a:t>
            </a:r>
            <a:r>
              <a:rPr lang="en-US" sz="3300" dirty="0" err="1">
                <a:latin typeface="Calibri" panose="020F0502020204030204" pitchFamily="34" charset="0"/>
                <a:ea typeface="Calibri" panose="020F0502020204030204" pitchFamily="34" charset="0"/>
                <a:cs typeface="Calibri" panose="020F0502020204030204" pitchFamily="34" charset="0"/>
              </a:rPr>
              <a:t>layeth</a:t>
            </a:r>
            <a:r>
              <a:rPr lang="en-US" sz="3300" dirty="0">
                <a:latin typeface="Calibri" panose="020F0502020204030204" pitchFamily="34" charset="0"/>
                <a:ea typeface="Calibri" panose="020F0502020204030204" pitchFamily="34" charset="0"/>
                <a:cs typeface="Calibri" panose="020F0502020204030204" pitchFamily="34" charset="0"/>
              </a:rPr>
              <a:t> up treasure for himself, and is not rich toward God.</a:t>
            </a:r>
          </a:p>
        </p:txBody>
      </p:sp>
      <p:sp>
        <p:nvSpPr>
          <p:cNvPr id="2" name="Slide Number Placeholder 1">
            <a:extLst>
              <a:ext uri="{FF2B5EF4-FFF2-40B4-BE49-F238E27FC236}">
                <a16:creationId xmlns:a16="http://schemas.microsoft.com/office/drawing/2014/main" id="{89CFBA66-8700-B9D8-4390-55CB31F457B6}"/>
              </a:ext>
            </a:extLst>
          </p:cNvPr>
          <p:cNvSpPr>
            <a:spLocks noGrp="1"/>
          </p:cNvSpPr>
          <p:nvPr>
            <p:ph type="sldNum" sz="quarter" idx="12"/>
          </p:nvPr>
        </p:nvSpPr>
        <p:spPr/>
        <p:txBody>
          <a:bodyPr/>
          <a:lstStyle/>
          <a:p>
            <a:fld id="{0FF54DE5-C571-48E8-A5BC-B369434E2F44}" type="slidenum">
              <a:rPr lang="en-US" smtClean="0"/>
              <a:t>2</a:t>
            </a:fld>
            <a:endParaRPr lang="en-US"/>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p:cNvSpPr>
            <a:spLocks noGrp="1"/>
          </p:cNvSpPr>
          <p:nvPr>
            <p:ph idx="1"/>
          </p:nvPr>
        </p:nvSpPr>
        <p:spPr>
          <a:xfrm>
            <a:off x="1104899" y="1600200"/>
            <a:ext cx="10467975" cy="4572000"/>
          </a:xfrm>
        </p:spPr>
        <p:txBody>
          <a:bodyPr>
            <a:no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In the text, we read about a man who was blessed</a:t>
            </a:r>
          </a:p>
          <a:p>
            <a:r>
              <a:rPr lang="en-US" sz="3000" dirty="0">
                <a:latin typeface="Calibri" panose="020F0502020204030204" pitchFamily="34" charset="0"/>
                <a:ea typeface="Calibri" panose="020F0502020204030204" pitchFamily="34" charset="0"/>
                <a:cs typeface="Calibri" panose="020F0502020204030204" pitchFamily="34" charset="0"/>
              </a:rPr>
              <a:t>In fact, he had been blessed for many years because he was rich</a:t>
            </a:r>
          </a:p>
          <a:p>
            <a:r>
              <a:rPr lang="en-US" sz="3000" dirty="0">
                <a:latin typeface="Calibri" panose="020F0502020204030204" pitchFamily="34" charset="0"/>
                <a:ea typeface="Calibri" panose="020F0502020204030204" pitchFamily="34" charset="0"/>
                <a:cs typeface="Calibri" panose="020F0502020204030204" pitchFamily="34" charset="0"/>
              </a:rPr>
              <a:t>Yet with all his blessings, this man could not:</a:t>
            </a:r>
          </a:p>
          <a:p>
            <a:pPr lvl="1"/>
            <a:r>
              <a:rPr lang="en-US" sz="2600" dirty="0">
                <a:latin typeface="Calibri" panose="020F0502020204030204" pitchFamily="34" charset="0"/>
                <a:ea typeface="Calibri" panose="020F0502020204030204" pitchFamily="34" charset="0"/>
                <a:cs typeface="Calibri" panose="020F0502020204030204" pitchFamily="34" charset="0"/>
              </a:rPr>
              <a:t>Thank God for his blessings – “…What shall I do…”</a:t>
            </a:r>
          </a:p>
          <a:p>
            <a:pPr lvl="1"/>
            <a:r>
              <a:rPr lang="en-US" sz="2600" dirty="0">
                <a:latin typeface="Calibri" panose="020F0502020204030204" pitchFamily="34" charset="0"/>
                <a:ea typeface="Calibri" panose="020F0502020204030204" pitchFamily="34" charset="0"/>
                <a:cs typeface="Calibri" panose="020F0502020204030204" pitchFamily="34" charset="0"/>
              </a:rPr>
              <a:t>Care for his fellow man – “…I will…build greater…”</a:t>
            </a:r>
          </a:p>
          <a:p>
            <a:pPr lvl="1"/>
            <a:r>
              <a:rPr lang="en-US" sz="2600" dirty="0">
                <a:latin typeface="Calibri" panose="020F0502020204030204" pitchFamily="34" charset="0"/>
                <a:ea typeface="Calibri" panose="020F0502020204030204" pitchFamily="34" charset="0"/>
                <a:cs typeface="Calibri" panose="020F0502020204030204" pitchFamily="34" charset="0"/>
              </a:rPr>
              <a:t>Conceive that he would ever be in need – “…thou hast much good…”</a:t>
            </a:r>
          </a:p>
          <a:p>
            <a:r>
              <a:rPr lang="en-US" sz="3000" dirty="0">
                <a:latin typeface="Calibri" panose="020F0502020204030204" pitchFamily="34" charset="0"/>
                <a:ea typeface="Calibri" panose="020F0502020204030204" pitchFamily="34" charset="0"/>
                <a:cs typeface="Calibri" panose="020F0502020204030204" pitchFamily="34" charset="0"/>
              </a:rPr>
              <a:t>Just to be clear, there’s nothing wrong with having blessings and being successful </a:t>
            </a:r>
          </a:p>
          <a:p>
            <a:endParaRPr lang="en-US" sz="3000" dirty="0">
              <a:latin typeface="Calibri" panose="020F0502020204030204" pitchFamily="34" charset="0"/>
              <a:ea typeface="Calibri" panose="020F0502020204030204" pitchFamily="34" charset="0"/>
              <a:cs typeface="Calibri" panose="020F0502020204030204" pitchFamily="34" charset="0"/>
            </a:endParaRPr>
          </a:p>
          <a:p>
            <a:pPr lvl="1"/>
            <a:endParaRPr lang="en-US" sz="26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43B1F2DE-8D39-DCF4-99BE-2ECB387E53F9}"/>
              </a:ext>
            </a:extLst>
          </p:cNvPr>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218803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C080D-C5D3-BB26-6EC7-434BEBC2FA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450F589-B313-8C02-F463-5D34385E94D0}"/>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C1AD62B0-9187-0DCB-8A2E-456956930C09}"/>
              </a:ext>
            </a:extLst>
          </p:cNvPr>
          <p:cNvSpPr>
            <a:spLocks noGrp="1"/>
          </p:cNvSpPr>
          <p:nvPr>
            <p:ph idx="1"/>
          </p:nvPr>
        </p:nvSpPr>
        <p:spPr>
          <a:xfrm>
            <a:off x="1104900" y="1371600"/>
            <a:ext cx="10467975" cy="4572000"/>
          </a:xfrm>
        </p:spPr>
        <p:txBody>
          <a:bodyPr>
            <a:no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Read 3 John 1:2</a:t>
            </a:r>
          </a:p>
          <a:p>
            <a:r>
              <a:rPr lang="en-US" sz="3000" dirty="0">
                <a:latin typeface="Calibri" panose="020F0502020204030204" pitchFamily="34" charset="0"/>
                <a:ea typeface="Calibri" panose="020F0502020204030204" pitchFamily="34" charset="0"/>
                <a:cs typeface="Calibri" panose="020F0502020204030204" pitchFamily="34" charset="0"/>
              </a:rPr>
              <a:t>Read Deuteronomy 8:18</a:t>
            </a:r>
          </a:p>
          <a:p>
            <a:r>
              <a:rPr lang="en-US" sz="3000" dirty="0">
                <a:latin typeface="Calibri" panose="020F0502020204030204" pitchFamily="34" charset="0"/>
                <a:ea typeface="Calibri" panose="020F0502020204030204" pitchFamily="34" charset="0"/>
                <a:cs typeface="Calibri" panose="020F0502020204030204" pitchFamily="34" charset="0"/>
              </a:rPr>
              <a:t>Read Deuteronomy 28:12-13</a:t>
            </a:r>
          </a:p>
          <a:p>
            <a:r>
              <a:rPr lang="en-US" sz="3000" dirty="0">
                <a:latin typeface="Calibri" panose="020F0502020204030204" pitchFamily="34" charset="0"/>
                <a:ea typeface="Calibri" panose="020F0502020204030204" pitchFamily="34" charset="0"/>
                <a:cs typeface="Calibri" panose="020F0502020204030204" pitchFamily="34" charset="0"/>
              </a:rPr>
              <a:t>Read Proverbs 3:9-10</a:t>
            </a:r>
          </a:p>
          <a:p>
            <a:r>
              <a:rPr lang="en-US" sz="3000" dirty="0">
                <a:latin typeface="Calibri" panose="020F0502020204030204" pitchFamily="34" charset="0"/>
                <a:ea typeface="Calibri" panose="020F0502020204030204" pitchFamily="34" charset="0"/>
                <a:cs typeface="Calibri" panose="020F0502020204030204" pitchFamily="34" charset="0"/>
              </a:rPr>
              <a:t>Read Malachi 3:10</a:t>
            </a:r>
          </a:p>
          <a:p>
            <a:endParaRPr lang="en-US" sz="3000" dirty="0">
              <a:latin typeface="Calibri" panose="020F0502020204030204" pitchFamily="34" charset="0"/>
              <a:ea typeface="Calibri" panose="020F0502020204030204" pitchFamily="34" charset="0"/>
              <a:cs typeface="Calibri" panose="020F0502020204030204" pitchFamily="34" charset="0"/>
            </a:endParaRPr>
          </a:p>
          <a:p>
            <a:pPr lvl="1"/>
            <a:endParaRPr lang="en-US" sz="26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5F9A04D-1013-8A4F-0C23-2FF3292D3F37}"/>
              </a:ext>
            </a:extLst>
          </p:cNvPr>
          <p:cNvSpPr>
            <a:spLocks noGrp="1"/>
          </p:cNvSpPr>
          <p:nvPr>
            <p:ph type="sldNum" sz="quarter" idx="12"/>
          </p:nvPr>
        </p:nvSpPr>
        <p:spPr/>
        <p:txBody>
          <a:bodyPr/>
          <a:lstStyle/>
          <a:p>
            <a:fld id="{0FF54DE5-C571-48E8-A5BC-B369434E2F44}" type="slidenum">
              <a:rPr lang="en-US" smtClean="0"/>
              <a:t>4</a:t>
            </a:fld>
            <a:endParaRPr lang="en-US" dirty="0"/>
          </a:p>
        </p:txBody>
      </p:sp>
    </p:spTree>
    <p:extLst>
      <p:ext uri="{BB962C8B-B14F-4D97-AF65-F5344CB8AC3E}">
        <p14:creationId xmlns:p14="http://schemas.microsoft.com/office/powerpoint/2010/main" val="271705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5DDE3-0F91-4830-32FA-450A94A4C67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95363A-8116-DED2-AA53-24B3C5386E0E}"/>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3E15720D-A027-A08C-9829-60FE4CC85AC2}"/>
              </a:ext>
            </a:extLst>
          </p:cNvPr>
          <p:cNvSpPr>
            <a:spLocks noGrp="1"/>
          </p:cNvSpPr>
          <p:nvPr>
            <p:ph idx="1"/>
          </p:nvPr>
        </p:nvSpPr>
        <p:spPr>
          <a:xfrm>
            <a:off x="1104900" y="1371600"/>
            <a:ext cx="10467975" cy="4572000"/>
          </a:xfrm>
        </p:spPr>
        <p:txBody>
          <a:bodyPr>
            <a:no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problem with being successful comes in how we view and how we act with it</a:t>
            </a:r>
          </a:p>
          <a:p>
            <a:r>
              <a:rPr lang="en-US" sz="3000" dirty="0">
                <a:latin typeface="Calibri" panose="020F0502020204030204" pitchFamily="34" charset="0"/>
                <a:ea typeface="Calibri" panose="020F0502020204030204" pitchFamily="34" charset="0"/>
                <a:cs typeface="Calibri" panose="020F0502020204030204" pitchFamily="34" charset="0"/>
              </a:rPr>
              <a:t>Believe it or not, it is possible to have blessings and not be blessed</a:t>
            </a:r>
          </a:p>
          <a:p>
            <a:endParaRPr lang="en-US" sz="3000" dirty="0">
              <a:latin typeface="Calibri" panose="020F0502020204030204" pitchFamily="34" charset="0"/>
              <a:ea typeface="Calibri" panose="020F0502020204030204" pitchFamily="34" charset="0"/>
              <a:cs typeface="Calibri" panose="020F0502020204030204" pitchFamily="34" charset="0"/>
            </a:endParaRPr>
          </a:p>
          <a:p>
            <a:pPr lvl="1"/>
            <a:endParaRPr lang="en-US" sz="26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8F1EB33-1A37-E9E2-7BDA-5F5234F704EB}"/>
              </a:ext>
            </a:extLst>
          </p:cNvPr>
          <p:cNvSpPr>
            <a:spLocks noGrp="1"/>
          </p:cNvSpPr>
          <p:nvPr>
            <p:ph type="sldNum" sz="quarter" idx="12"/>
          </p:nvPr>
        </p:nvSpPr>
        <p:spPr/>
        <p:txBody>
          <a:bodyPr/>
          <a:lstStyle/>
          <a:p>
            <a:fld id="{0FF54DE5-C571-48E8-A5BC-B369434E2F44}" type="slidenum">
              <a:rPr lang="en-US" smtClean="0"/>
              <a:t>5</a:t>
            </a:fld>
            <a:endParaRPr lang="en-US" dirty="0"/>
          </a:p>
        </p:txBody>
      </p:sp>
    </p:spTree>
    <p:extLst>
      <p:ext uri="{BB962C8B-B14F-4D97-AF65-F5344CB8AC3E}">
        <p14:creationId xmlns:p14="http://schemas.microsoft.com/office/powerpoint/2010/main" val="387161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E0C4B-BD26-D579-CC2F-899052794E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B19CD03-8C0E-8EE5-A8E3-8C265C589101}"/>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83861754-0720-53AE-00ED-8D3429D1231C}"/>
              </a:ext>
            </a:extLst>
          </p:cNvPr>
          <p:cNvSpPr>
            <a:spLocks noGrp="1"/>
          </p:cNvSpPr>
          <p:nvPr>
            <p:ph idx="1"/>
          </p:nvPr>
        </p:nvSpPr>
        <p:spPr>
          <a:xfrm>
            <a:off x="1104900" y="1371600"/>
            <a:ext cx="10467975" cy="4572000"/>
          </a:xfrm>
        </p:spPr>
        <p:txBody>
          <a:bodyPr>
            <a:no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Read Luke 12:15</a:t>
            </a:r>
          </a:p>
          <a:p>
            <a:r>
              <a:rPr lang="en-US" sz="3000" dirty="0">
                <a:latin typeface="Calibri" panose="020F0502020204030204" pitchFamily="34" charset="0"/>
                <a:ea typeface="Calibri" panose="020F0502020204030204" pitchFamily="34" charset="0"/>
                <a:cs typeface="Calibri" panose="020F0502020204030204" pitchFamily="34" charset="0"/>
              </a:rPr>
              <a:t>Read Luke 12:48</a:t>
            </a:r>
          </a:p>
          <a:p>
            <a:r>
              <a:rPr lang="en-US" sz="3000" dirty="0">
                <a:latin typeface="Calibri" panose="020F0502020204030204" pitchFamily="34" charset="0"/>
                <a:ea typeface="Calibri" panose="020F0502020204030204" pitchFamily="34" charset="0"/>
                <a:cs typeface="Calibri" panose="020F0502020204030204" pitchFamily="34" charset="0"/>
              </a:rPr>
              <a:t>Read Ecclesiastes 5:10</a:t>
            </a:r>
          </a:p>
          <a:p>
            <a:r>
              <a:rPr lang="en-US" sz="3000" dirty="0">
                <a:latin typeface="Calibri" panose="020F0502020204030204" pitchFamily="34" charset="0"/>
                <a:ea typeface="Calibri" panose="020F0502020204030204" pitchFamily="34" charset="0"/>
                <a:cs typeface="Calibri" panose="020F0502020204030204" pitchFamily="34" charset="0"/>
              </a:rPr>
              <a:t>Read Mark 8:36</a:t>
            </a:r>
          </a:p>
          <a:p>
            <a:r>
              <a:rPr lang="en-US" sz="3000" dirty="0">
                <a:latin typeface="Calibri" panose="020F0502020204030204" pitchFamily="34" charset="0"/>
                <a:ea typeface="Calibri" panose="020F0502020204030204" pitchFamily="34" charset="0"/>
                <a:cs typeface="Calibri" panose="020F0502020204030204" pitchFamily="34" charset="0"/>
              </a:rPr>
              <a:t>Read 1 Timothy 6:10</a:t>
            </a:r>
          </a:p>
          <a:p>
            <a:endParaRPr lang="en-US" sz="3000" dirty="0">
              <a:latin typeface="Calibri" panose="020F0502020204030204" pitchFamily="34" charset="0"/>
              <a:ea typeface="Calibri" panose="020F0502020204030204" pitchFamily="34" charset="0"/>
              <a:cs typeface="Calibri" panose="020F0502020204030204" pitchFamily="34" charset="0"/>
            </a:endParaRPr>
          </a:p>
          <a:p>
            <a:pPr lvl="1"/>
            <a:endParaRPr lang="en-US" sz="26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D13ED70-A46D-3A79-C944-DAC73216CCBB}"/>
              </a:ext>
            </a:extLst>
          </p:cNvPr>
          <p:cNvSpPr>
            <a:spLocks noGrp="1"/>
          </p:cNvSpPr>
          <p:nvPr>
            <p:ph type="sldNum" sz="quarter" idx="12"/>
          </p:nvPr>
        </p:nvSpPr>
        <p:spPr/>
        <p:txBody>
          <a:bodyPr/>
          <a:lstStyle/>
          <a:p>
            <a:fld id="{0FF54DE5-C571-48E8-A5BC-B369434E2F44}" type="slidenum">
              <a:rPr lang="en-US" smtClean="0"/>
              <a:t>6</a:t>
            </a:fld>
            <a:endParaRPr lang="en-US" dirty="0"/>
          </a:p>
        </p:txBody>
      </p:sp>
    </p:spTree>
    <p:extLst>
      <p:ext uri="{BB962C8B-B14F-4D97-AF65-F5344CB8AC3E}">
        <p14:creationId xmlns:p14="http://schemas.microsoft.com/office/powerpoint/2010/main" val="15082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A438-416C-0511-0B47-4C86FADDDE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830909-DC11-73F4-B0CE-4288D76BF618}"/>
              </a:ext>
            </a:extLst>
          </p:cNvPr>
          <p:cNvSpPr>
            <a:spLocks noGrp="1"/>
          </p:cNvSpPr>
          <p:nvPr>
            <p:ph type="title"/>
          </p:nvPr>
        </p:nvSpPr>
        <p:spPr>
          <a:xfrm>
            <a:off x="1104900" y="76200"/>
            <a:ext cx="9980682" cy="1096962"/>
          </a:xfrm>
        </p:spPr>
        <p:txBody>
          <a:bodyPr anchor="b">
            <a:normAutofit/>
          </a:bodyPr>
          <a:lstStyle/>
          <a:p>
            <a:r>
              <a:rPr lang="en-US"/>
              <a:t>Lesson Background</a:t>
            </a:r>
          </a:p>
        </p:txBody>
      </p:sp>
      <p:sp>
        <p:nvSpPr>
          <p:cNvPr id="14" name="Content Placeholder 13">
            <a:extLst>
              <a:ext uri="{FF2B5EF4-FFF2-40B4-BE49-F238E27FC236}">
                <a16:creationId xmlns:a16="http://schemas.microsoft.com/office/drawing/2014/main" id="{C47B3462-46C1-979B-D5AA-E1F7CA8A0F69}"/>
              </a:ext>
            </a:extLst>
          </p:cNvPr>
          <p:cNvSpPr>
            <a:spLocks noGrp="1"/>
          </p:cNvSpPr>
          <p:nvPr>
            <p:ph sz="half" idx="1"/>
          </p:nvPr>
        </p:nvSpPr>
        <p:spPr>
          <a:xfrm>
            <a:off x="1104900" y="1600200"/>
            <a:ext cx="4914900" cy="4571999"/>
          </a:xfrm>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So today we will discuss :</a:t>
            </a:r>
          </a:p>
          <a:p>
            <a:pPr marL="0" indent="0" algn="ctr">
              <a:buNone/>
            </a:pPr>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a:p>
            <a:endParaRPr lang="en-US" dirty="0"/>
          </a:p>
          <a:p>
            <a:pPr lvl="1"/>
            <a:endParaRPr lang="en-US" sz="2000" dirty="0"/>
          </a:p>
        </p:txBody>
      </p:sp>
      <p:pic>
        <p:nvPicPr>
          <p:cNvPr id="1028" name="Picture 4" descr="Luke 12:16 21 Artwork | Bible Art">
            <a:extLst>
              <a:ext uri="{FF2B5EF4-FFF2-40B4-BE49-F238E27FC236}">
                <a16:creationId xmlns:a16="http://schemas.microsoft.com/office/drawing/2014/main" id="{DA8F8F41-E6B2-2F90-EEF2-9A5CE4C223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77" r="-2" b="-2"/>
          <a:stretch/>
        </p:blipFill>
        <p:spPr bwMode="auto">
          <a:xfrm>
            <a:off x="5918015" y="1365161"/>
            <a:ext cx="5167567" cy="4807038"/>
          </a:xfrm>
          <a:prstGeom prst="rect">
            <a:avLst/>
          </a:prstGeom>
          <a:solidFill>
            <a:srgbClr val="FFFFFF"/>
          </a:solidFill>
        </p:spPr>
      </p:pic>
      <p:sp>
        <p:nvSpPr>
          <p:cNvPr id="1033" name="Slide Number Placeholder 4">
            <a:extLst>
              <a:ext uri="{FF2B5EF4-FFF2-40B4-BE49-F238E27FC236}">
                <a16:creationId xmlns:a16="http://schemas.microsoft.com/office/drawing/2014/main" id="{143679AD-7360-6612-0C52-93A925A3173A}"/>
              </a:ext>
            </a:extLst>
          </p:cNvPr>
          <p:cNvSpPr>
            <a:spLocks noGrp="1"/>
          </p:cNvSpPr>
          <p:nvPr>
            <p:ph type="sldNum" sz="quarter" idx="12"/>
          </p:nvPr>
        </p:nvSpPr>
        <p:spPr>
          <a:xfrm>
            <a:off x="9256782" y="6356351"/>
            <a:ext cx="1828800" cy="365125"/>
          </a:xfrm>
        </p:spPr>
        <p:txBody>
          <a:bodyPr/>
          <a:lstStyle/>
          <a:p>
            <a:pPr>
              <a:spcAft>
                <a:spcPts val="600"/>
              </a:spcAft>
            </a:pPr>
            <a:fld id="{0FF54DE5-C571-48E8-A5BC-B369434E2F44}" type="slidenum">
              <a:rPr lang="en-US"/>
              <a:pPr>
                <a:spcAft>
                  <a:spcPts val="600"/>
                </a:spcAft>
              </a:pPr>
              <a:t>7</a:t>
            </a:fld>
            <a:endParaRPr lang="en-US"/>
          </a:p>
        </p:txBody>
      </p:sp>
      <p:sp>
        <p:nvSpPr>
          <p:cNvPr id="2" name="Slide Number Placeholder 1" hidden="1">
            <a:extLst>
              <a:ext uri="{FF2B5EF4-FFF2-40B4-BE49-F238E27FC236}">
                <a16:creationId xmlns:a16="http://schemas.microsoft.com/office/drawing/2014/main" id="{BB319A6D-C7BD-6DCA-4CF2-4E9657C3E52F}"/>
              </a:ext>
            </a:extLst>
          </p:cNvPr>
          <p:cNvSpPr>
            <a:spLocks noGrp="1"/>
          </p:cNvSpPr>
          <p:nvPr>
            <p:ph type="sldNum" sz="quarter" idx="4294967295"/>
          </p:nvPr>
        </p:nvSpPr>
        <p:spPr>
          <a:xfrm>
            <a:off x="9256782" y="6356351"/>
            <a:ext cx="1828800" cy="365125"/>
          </a:xfrm>
        </p:spPr>
        <p:txBody>
          <a:bodyPr/>
          <a:lstStyle/>
          <a:p>
            <a:pPr>
              <a:spcAft>
                <a:spcPts val="600"/>
              </a:spcAft>
            </a:pPr>
            <a:fld id="{0FF54DE5-C571-48E8-A5BC-B369434E2F44}" type="slidenum">
              <a:rPr lang="en-US" smtClean="0"/>
              <a:pPr>
                <a:spcAft>
                  <a:spcPts val="600"/>
                </a:spcAft>
              </a:pPr>
              <a:t>7</a:t>
            </a:fld>
            <a:endParaRPr lang="en-US"/>
          </a:p>
        </p:txBody>
      </p:sp>
    </p:spTree>
    <p:extLst>
      <p:ext uri="{BB962C8B-B14F-4D97-AF65-F5344CB8AC3E}">
        <p14:creationId xmlns:p14="http://schemas.microsoft.com/office/powerpoint/2010/main" val="93029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25C6E-D9D9-1D91-9D7A-F9B42429FC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0D57E1-2DCD-13C1-FB2B-B514F3AE35E2}"/>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p:txBody>
      </p:sp>
      <p:sp>
        <p:nvSpPr>
          <p:cNvPr id="14" name="Content Placeholder 13">
            <a:extLst>
              <a:ext uri="{FF2B5EF4-FFF2-40B4-BE49-F238E27FC236}">
                <a16:creationId xmlns:a16="http://schemas.microsoft.com/office/drawing/2014/main" id="{1DE2B889-2EB2-B7AD-E6C7-A610C6324A89}"/>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Remember It’s Not About You</a:t>
            </a:r>
          </a:p>
          <a:p>
            <a:r>
              <a:rPr lang="en-US" sz="3000" dirty="0">
                <a:latin typeface="Calibri" panose="020F0502020204030204" pitchFamily="34" charset="0"/>
                <a:ea typeface="Calibri" panose="020F0502020204030204" pitchFamily="34" charset="0"/>
                <a:cs typeface="Calibri" panose="020F0502020204030204" pitchFamily="34" charset="0"/>
              </a:rPr>
              <a:t>In Luke 12:16, it says the ground of a certain rich man brought forth plentifully</a:t>
            </a:r>
          </a:p>
          <a:p>
            <a:r>
              <a:rPr lang="en-US" sz="3000" dirty="0">
                <a:latin typeface="Calibri" panose="020F0502020204030204" pitchFamily="34" charset="0"/>
                <a:ea typeface="Calibri" panose="020F0502020204030204" pitchFamily="34" charset="0"/>
                <a:cs typeface="Calibri" panose="020F0502020204030204" pitchFamily="34" charset="0"/>
              </a:rPr>
              <a:t>Our blessings come from God blessing our circumstances</a:t>
            </a:r>
          </a:p>
          <a:p>
            <a:r>
              <a:rPr lang="en-US" sz="3000" dirty="0">
                <a:latin typeface="Calibri" panose="020F0502020204030204" pitchFamily="34" charset="0"/>
                <a:ea typeface="Calibri" panose="020F0502020204030204" pitchFamily="34" charset="0"/>
                <a:cs typeface="Calibri" panose="020F0502020204030204" pitchFamily="34" charset="0"/>
              </a:rPr>
              <a:t>We are not only successful because we worked harder or are smarter than the next guy</a:t>
            </a:r>
          </a:p>
          <a:p>
            <a:r>
              <a:rPr lang="en-US" sz="3000" dirty="0">
                <a:latin typeface="Calibri" panose="020F0502020204030204" pitchFamily="34" charset="0"/>
                <a:ea typeface="Calibri" panose="020F0502020204030204" pitchFamily="34" charset="0"/>
                <a:cs typeface="Calibri" panose="020F0502020204030204" pitchFamily="34" charset="0"/>
              </a:rPr>
              <a:t>Along with our hard work, God must bless us</a:t>
            </a:r>
          </a:p>
        </p:txBody>
      </p:sp>
      <p:sp>
        <p:nvSpPr>
          <p:cNvPr id="2" name="Slide Number Placeholder 1">
            <a:extLst>
              <a:ext uri="{FF2B5EF4-FFF2-40B4-BE49-F238E27FC236}">
                <a16:creationId xmlns:a16="http://schemas.microsoft.com/office/drawing/2014/main" id="{A37ABFB5-BE26-99A8-F656-AD3682505C3A}"/>
              </a:ext>
            </a:extLst>
          </p:cNvPr>
          <p:cNvSpPr>
            <a:spLocks noGrp="1"/>
          </p:cNvSpPr>
          <p:nvPr>
            <p:ph type="sldNum" sz="quarter" idx="12"/>
          </p:nvPr>
        </p:nvSpPr>
        <p:spPr/>
        <p:txBody>
          <a:bodyPr/>
          <a:lstStyle/>
          <a:p>
            <a:fld id="{0FF54DE5-C571-48E8-A5BC-B369434E2F44}" type="slidenum">
              <a:rPr lang="en-US" smtClean="0"/>
              <a:t>8</a:t>
            </a:fld>
            <a:endParaRPr lang="en-US"/>
          </a:p>
        </p:txBody>
      </p:sp>
    </p:spTree>
    <p:extLst>
      <p:ext uri="{BB962C8B-B14F-4D97-AF65-F5344CB8AC3E}">
        <p14:creationId xmlns:p14="http://schemas.microsoft.com/office/powerpoint/2010/main" val="261945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B977A-777F-8319-D3D8-E572B15E98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7EC706-ABD1-D8DF-99AC-A7CF3967E278}"/>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The Right Perspective on Blessings</a:t>
            </a:r>
          </a:p>
        </p:txBody>
      </p:sp>
      <p:sp>
        <p:nvSpPr>
          <p:cNvPr id="14" name="Content Placeholder 13">
            <a:extLst>
              <a:ext uri="{FF2B5EF4-FFF2-40B4-BE49-F238E27FC236}">
                <a16:creationId xmlns:a16="http://schemas.microsoft.com/office/drawing/2014/main" id="{0E652EE1-DA23-4C99-6F2E-7C3EE6EB2749}"/>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Remember It’s Not All About You</a:t>
            </a:r>
          </a:p>
          <a:p>
            <a:r>
              <a:rPr lang="en-US" sz="3000" dirty="0">
                <a:latin typeface="Calibri" panose="020F0502020204030204" pitchFamily="34" charset="0"/>
                <a:ea typeface="Calibri" panose="020F0502020204030204" pitchFamily="34" charset="0"/>
                <a:cs typeface="Calibri" panose="020F0502020204030204" pitchFamily="34" charset="0"/>
              </a:rPr>
              <a:t>Read James 1:17 – The True Source</a:t>
            </a:r>
          </a:p>
          <a:p>
            <a:r>
              <a:rPr lang="en-US" sz="3000" dirty="0">
                <a:latin typeface="Calibri" panose="020F0502020204030204" pitchFamily="34" charset="0"/>
                <a:ea typeface="Calibri" panose="020F0502020204030204" pitchFamily="34" charset="0"/>
                <a:cs typeface="Calibri" panose="020F0502020204030204" pitchFamily="34" charset="0"/>
              </a:rPr>
              <a:t>Read John 3:27 – God Holds the Key</a:t>
            </a:r>
          </a:p>
          <a:p>
            <a:r>
              <a:rPr lang="en-US" sz="3000" dirty="0">
                <a:latin typeface="Calibri" panose="020F0502020204030204" pitchFamily="34" charset="0"/>
                <a:ea typeface="Calibri" panose="020F0502020204030204" pitchFamily="34" charset="0"/>
                <a:cs typeface="Calibri" panose="020F0502020204030204" pitchFamily="34" charset="0"/>
              </a:rPr>
              <a:t>Read 1 Corinthians 4:7 – God is No Respecter of Persons</a:t>
            </a:r>
          </a:p>
          <a:p>
            <a:r>
              <a:rPr lang="en-US" sz="3000" dirty="0">
                <a:latin typeface="Calibri" panose="020F0502020204030204" pitchFamily="34" charset="0"/>
                <a:ea typeface="Calibri" panose="020F0502020204030204" pitchFamily="34" charset="0"/>
                <a:cs typeface="Calibri" panose="020F0502020204030204" pitchFamily="34" charset="0"/>
              </a:rPr>
              <a:t>Read Matthew 5:45 – God’s Trying to Tell You Something</a:t>
            </a:r>
          </a:p>
        </p:txBody>
      </p:sp>
      <p:sp>
        <p:nvSpPr>
          <p:cNvPr id="2" name="Slide Number Placeholder 1">
            <a:extLst>
              <a:ext uri="{FF2B5EF4-FFF2-40B4-BE49-F238E27FC236}">
                <a16:creationId xmlns:a16="http://schemas.microsoft.com/office/drawing/2014/main" id="{6A5B657A-9E32-BA29-FA57-F7E415D8ED4A}"/>
              </a:ext>
            </a:extLst>
          </p:cNvPr>
          <p:cNvSpPr>
            <a:spLocks noGrp="1"/>
          </p:cNvSpPr>
          <p:nvPr>
            <p:ph type="sldNum" sz="quarter" idx="12"/>
          </p:nvPr>
        </p:nvSpPr>
        <p:spPr/>
        <p:txBody>
          <a:bodyPr/>
          <a:lstStyle/>
          <a:p>
            <a:fld id="{0FF54DE5-C571-48E8-A5BC-B369434E2F44}" type="slidenum">
              <a:rPr lang="en-US" smtClean="0"/>
              <a:t>9</a:t>
            </a:fld>
            <a:endParaRPr lang="en-US"/>
          </a:p>
        </p:txBody>
      </p:sp>
    </p:spTree>
    <p:extLst>
      <p:ext uri="{BB962C8B-B14F-4D97-AF65-F5344CB8AC3E}">
        <p14:creationId xmlns:p14="http://schemas.microsoft.com/office/powerpoint/2010/main" val="148628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4831</TotalTime>
  <Words>983</Words>
  <Application>Microsoft Macintosh PowerPoint</Application>
  <PresentationFormat>Widescreen</PresentationFormat>
  <Paragraphs>124</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Euphemia</vt:lpstr>
      <vt:lpstr>Plantagenet Cherokee</vt:lpstr>
      <vt:lpstr>Wingdings</vt:lpstr>
      <vt:lpstr>Academic Literature 16x9</vt:lpstr>
      <vt:lpstr>Mt Zion Baptist Church Bible Study Interim pastor TODD LEGETTE</vt:lpstr>
      <vt:lpstr>Lesson Background</vt:lpstr>
      <vt:lpstr>Lesson Background</vt:lpstr>
      <vt:lpstr>Lesson Background</vt:lpstr>
      <vt:lpstr>Lesson Background</vt:lpstr>
      <vt:lpstr>Lesson Background</vt:lpstr>
      <vt:lpstr>Lesson Background</vt:lpstr>
      <vt:lpstr>The Right Perspective on Blessings</vt:lpstr>
      <vt:lpstr>The Right Perspective on Blessings</vt:lpstr>
      <vt:lpstr>The Right Perspective on Blessings</vt:lpstr>
      <vt:lpstr>The Right Perspective on Blessings</vt:lpstr>
      <vt:lpstr>The Right Perspective on Blessings</vt:lpstr>
      <vt:lpstr>The Right Perspective on Blessings</vt:lpstr>
      <vt:lpstr>The Right Perspective on Blessings</vt:lpstr>
      <vt:lpstr>The Right Perspective on Blessings</vt:lpstr>
      <vt:lpstr>The Right Perspective on Blessings</vt:lpstr>
      <vt:lpstr>The Right Perspective on Blessings</vt:lpstr>
      <vt:lpstr>Questions</vt:lpstr>
      <vt:lpstr>Thank You and God Bless You</vt:lpstr>
    </vt:vector>
  </TitlesOfParts>
  <Company>International Paper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 CME Church Virtual Prayer and Bible Study</dc:title>
  <dc:creator>Todd Legette</dc:creator>
  <cp:lastModifiedBy>Anthony Beck</cp:lastModifiedBy>
  <cp:revision>44</cp:revision>
  <cp:lastPrinted>2025-01-29T16:13:04Z</cp:lastPrinted>
  <dcterms:created xsi:type="dcterms:W3CDTF">2021-06-02T15:27:21Z</dcterms:created>
  <dcterms:modified xsi:type="dcterms:W3CDTF">2025-02-01T16:52:30Z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